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5"/>
  </p:notesMasterIdLst>
  <p:sldIdLst>
    <p:sldId id="256" r:id="rId2"/>
    <p:sldId id="257" r:id="rId3"/>
    <p:sldId id="258" r:id="rId4"/>
    <p:sldId id="259" r:id="rId5"/>
    <p:sldId id="294" r:id="rId6"/>
    <p:sldId id="295" r:id="rId7"/>
    <p:sldId id="296" r:id="rId8"/>
    <p:sldId id="297" r:id="rId9"/>
    <p:sldId id="298" r:id="rId10"/>
    <p:sldId id="299" r:id="rId11"/>
    <p:sldId id="300" r:id="rId12"/>
    <p:sldId id="301" r:id="rId13"/>
    <p:sldId id="292" r:id="rId14"/>
    <p:sldId id="260" r:id="rId15"/>
    <p:sldId id="261" r:id="rId16"/>
    <p:sldId id="262" r:id="rId17"/>
    <p:sldId id="263" r:id="rId18"/>
    <p:sldId id="264" r:id="rId19"/>
    <p:sldId id="270" r:id="rId20"/>
    <p:sldId id="266" r:id="rId21"/>
    <p:sldId id="267" r:id="rId22"/>
    <p:sldId id="268" r:id="rId23"/>
    <p:sldId id="269" r:id="rId24"/>
    <p:sldId id="271" r:id="rId25"/>
    <p:sldId id="272" r:id="rId26"/>
    <p:sldId id="273" r:id="rId27"/>
    <p:sldId id="274" r:id="rId28"/>
    <p:sldId id="275" r:id="rId29"/>
    <p:sldId id="276" r:id="rId30"/>
    <p:sldId id="265" r:id="rId31"/>
    <p:sldId id="277" r:id="rId32"/>
    <p:sldId id="278" r:id="rId33"/>
    <p:sldId id="279" r:id="rId34"/>
    <p:sldId id="280" r:id="rId35"/>
    <p:sldId id="281" r:id="rId36"/>
    <p:sldId id="282" r:id="rId37"/>
    <p:sldId id="283" r:id="rId38"/>
    <p:sldId id="284" r:id="rId39"/>
    <p:sldId id="285" r:id="rId40"/>
    <p:sldId id="286" r:id="rId41"/>
    <p:sldId id="287" r:id="rId42"/>
    <p:sldId id="290" r:id="rId43"/>
    <p:sldId id="291" r:id="rId44"/>
  </p:sldIdLst>
  <p:sldSz cx="9144000" cy="5143500" type="screen16x9"/>
  <p:notesSz cx="6858000" cy="9144000"/>
  <p:embeddedFontLst>
    <p:embeddedFont>
      <p:font typeface="Georgia" panose="02040502050405020303" pitchFamily="18" charset="0"/>
      <p:regular r:id="rId46"/>
      <p:bold r:id="rId47"/>
      <p:italic r:id="rId48"/>
      <p:boldItalic r:id="rId49"/>
    </p:embeddedFont>
    <p:embeddedFont>
      <p:font typeface="Roboto" panose="020B0604020202020204"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
      <p:font typeface="Wingdings 3" panose="05040102010807070707" pitchFamily="18" charset="2"/>
      <p:regular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8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d2351ca7d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d2351ca7d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f74acf11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f74acf11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f74acf11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f74acf11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74acf11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74acf11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74acf11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74acf11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2351ca7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2351ca7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74e1864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74e1864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d2351c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d2351c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d2351ca7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d2351ca7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2351ca7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d2351ca7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f707cea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f707cea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2351ca7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2351ca7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2351ca7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2351ca7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f74e1864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f74e1864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79d47ac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79d47a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f79d47ac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f79d47a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79d47ac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79d47ac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f79d47ac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f79d47ac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f79d47ac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f79d47ac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d2351ca7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d2351ca7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d2351ca7d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d2351ca7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f707cea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f707cea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f7f05c06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f7f05c06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f7f05c06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f7f05c06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2351ca7d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2351ca7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f7f05c06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f7f05c0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f7f05c06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f7f05c06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f707cea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f707cea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74acf1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74acf1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f74acf11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f74acf1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f74acf11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f74acf11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f74acf11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f74acf11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f74acf1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f74acf1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3289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17303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9585018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78885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356599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70153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77157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920542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07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97750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99404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78824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59570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67721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8158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0893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831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9/3/2019</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070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swift-india/awesome-xcode-shortcuts-to-boost-your-ios-development-ad8fa6ec2ac8"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medium.com/@dubemike/8-power-xcode-shortcuts-every-developer-should-know-e8ab9f77dca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730752" y="948985"/>
            <a:ext cx="3224750" cy="2436848"/>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 dirty="0"/>
              <a:t>Swift language </a:t>
            </a:r>
            <a:endParaRPr lang="en-US" dirty="0"/>
          </a:p>
        </p:txBody>
      </p:sp>
      <p:sp>
        <p:nvSpPr>
          <p:cNvPr id="55" name="Google Shape;55;p13"/>
          <p:cNvSpPr txBox="1">
            <a:spLocks noGrp="1"/>
          </p:cNvSpPr>
          <p:nvPr>
            <p:ph type="subTitle" idx="1"/>
          </p:nvPr>
        </p:nvSpPr>
        <p:spPr>
          <a:xfrm>
            <a:off x="3730752" y="3385834"/>
            <a:ext cx="3224749" cy="653282"/>
          </a:xfrm>
          <a:prstGeom prst="rect">
            <a:avLst/>
          </a:prstGeom>
        </p:spPr>
        <p:txBody>
          <a:bodyPr spcFirstLastPara="1" lIns="91425" tIns="91425" rIns="91425" bIns="91425" anchorCtr="0">
            <a:normAutofit/>
          </a:bodyPr>
          <a:lstStyle/>
          <a:p>
            <a:pPr marL="0" lvl="0" indent="0" algn="l" rtl="0">
              <a:spcBef>
                <a:spcPts val="0"/>
              </a:spcBef>
              <a:spcAft>
                <a:spcPts val="0"/>
              </a:spcAft>
              <a:buNone/>
            </a:pPr>
            <a:endParaRPr lang="en-US"/>
          </a:p>
        </p:txBody>
      </p:sp>
      <p:sp>
        <p:nvSpPr>
          <p:cNvPr id="62" name="Isosceles Triangle 6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9" name="Graphic 58" descr="Dictionary">
            <a:extLst>
              <a:ext uri="{FF2B5EF4-FFF2-40B4-BE49-F238E27FC236}">
                <a16:creationId xmlns:a16="http://schemas.microsoft.com/office/drawing/2014/main" id="{FBC1B067-EADE-4BFB-B9DF-645F00803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453" y="1162604"/>
            <a:ext cx="2824269" cy="28242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712D099-ED35-4FF6-BD8A-1A691561EE88}"/>
              </a:ext>
            </a:extLst>
          </p:cNvPr>
          <p:cNvSpPr>
            <a:spLocks noGrp="1"/>
          </p:cNvSpPr>
          <p:nvPr>
            <p:ph type="title"/>
          </p:nvPr>
        </p:nvSpPr>
        <p:spPr/>
        <p:txBody>
          <a:bodyPr/>
          <a:lstStyle/>
          <a:p>
            <a:pPr eaLnBrk="1" hangingPunct="1"/>
            <a:r>
              <a:rPr lang="en-US" altLang="en-US"/>
              <a:t>Compilers and Interpreters</a:t>
            </a:r>
            <a:endParaRPr lang="he-IL" altLang="en-US"/>
          </a:p>
        </p:txBody>
      </p:sp>
      <p:sp>
        <p:nvSpPr>
          <p:cNvPr id="25603" name="Content Placeholder 2">
            <a:extLst>
              <a:ext uri="{FF2B5EF4-FFF2-40B4-BE49-F238E27FC236}">
                <a16:creationId xmlns:a16="http://schemas.microsoft.com/office/drawing/2014/main" id="{207D17F5-D162-44D5-B224-3B33DEDB44B2}"/>
              </a:ext>
            </a:extLst>
          </p:cNvPr>
          <p:cNvSpPr>
            <a:spLocks noGrp="1"/>
          </p:cNvSpPr>
          <p:nvPr>
            <p:ph idx="1"/>
          </p:nvPr>
        </p:nvSpPr>
        <p:spPr/>
        <p:txBody>
          <a:bodyPr/>
          <a:lstStyle/>
          <a:p>
            <a:pPr eaLnBrk="1" hangingPunct="1">
              <a:buFontTx/>
              <a:buChar char="•"/>
            </a:pPr>
            <a:r>
              <a:rPr lang="en-US" altLang="en-US" sz="1800" dirty="0"/>
              <a:t>Programs written in high-level languages must be translated into machine language to be executed</a:t>
            </a:r>
          </a:p>
          <a:p>
            <a:pPr eaLnBrk="1" hangingPunct="1">
              <a:buFontTx/>
              <a:buChar char="•"/>
            </a:pPr>
            <a:r>
              <a:rPr lang="en-US" altLang="en-US" sz="1800" u="sng" dirty="0"/>
              <a:t>Compiler</a:t>
            </a:r>
            <a:r>
              <a:rPr lang="en-US" altLang="en-US" sz="1800" dirty="0"/>
              <a:t>: translates high-level language program into separate machine language program</a:t>
            </a:r>
          </a:p>
          <a:p>
            <a:pPr lvl="1" eaLnBrk="1" hangingPunct="1"/>
            <a:r>
              <a:rPr lang="en-US" altLang="en-US" sz="1800" dirty="0"/>
              <a:t>Machine language program can be executed at any time</a:t>
            </a:r>
          </a:p>
          <a:p>
            <a:pPr lvl="1" eaLnBrk="1" hangingPunct="1"/>
            <a:endParaRPr lang="he-IL"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5184648E-B6CD-49E7-924B-7BEA5EEB5281}"/>
              </a:ext>
            </a:extLst>
          </p:cNvPr>
          <p:cNvSpPr>
            <a:spLocks noGrp="1"/>
          </p:cNvSpPr>
          <p:nvPr>
            <p:ph type="title"/>
          </p:nvPr>
        </p:nvSpPr>
        <p:spPr/>
        <p:txBody>
          <a:bodyPr/>
          <a:lstStyle/>
          <a:p>
            <a:pPr eaLnBrk="1" hangingPunct="1"/>
            <a:r>
              <a:rPr lang="en-US" altLang="en-US"/>
              <a:t>Compilers and Interpreters (cont’d.)</a:t>
            </a:r>
            <a:endParaRPr lang="he-IL" altLang="en-US"/>
          </a:p>
        </p:txBody>
      </p:sp>
      <p:sp>
        <p:nvSpPr>
          <p:cNvPr id="26627" name="Content Placeholder 2">
            <a:extLst>
              <a:ext uri="{FF2B5EF4-FFF2-40B4-BE49-F238E27FC236}">
                <a16:creationId xmlns:a16="http://schemas.microsoft.com/office/drawing/2014/main" id="{9AE76FCD-9353-459E-8D2E-A2FD37BA9D48}"/>
              </a:ext>
            </a:extLst>
          </p:cNvPr>
          <p:cNvSpPr>
            <a:spLocks noGrp="1"/>
          </p:cNvSpPr>
          <p:nvPr>
            <p:ph idx="1"/>
          </p:nvPr>
        </p:nvSpPr>
        <p:spPr/>
        <p:txBody>
          <a:bodyPr>
            <a:normAutofit/>
          </a:bodyPr>
          <a:lstStyle/>
          <a:p>
            <a:pPr eaLnBrk="1" hangingPunct="1">
              <a:buFontTx/>
              <a:buChar char="•"/>
            </a:pPr>
            <a:r>
              <a:rPr lang="en-US" altLang="en-US" sz="1800" u="sng" dirty="0"/>
              <a:t>Interpreter</a:t>
            </a:r>
            <a:r>
              <a:rPr lang="en-US" altLang="en-US" sz="1800" dirty="0"/>
              <a:t>: translates and executes instructions in high-level language program</a:t>
            </a:r>
          </a:p>
          <a:p>
            <a:pPr lvl="1" eaLnBrk="1" hangingPunct="1"/>
            <a:r>
              <a:rPr lang="en-US" altLang="en-US" sz="1800" dirty="0"/>
              <a:t>Used by Python language</a:t>
            </a:r>
          </a:p>
          <a:p>
            <a:pPr lvl="1" eaLnBrk="1" hangingPunct="1"/>
            <a:r>
              <a:rPr lang="en-US" altLang="en-US" sz="1800" dirty="0"/>
              <a:t>Interprets one instruction at a time</a:t>
            </a:r>
          </a:p>
          <a:p>
            <a:pPr lvl="1" eaLnBrk="1" hangingPunct="1"/>
            <a:r>
              <a:rPr lang="en-US" altLang="en-US" sz="1800" dirty="0"/>
              <a:t>No separate machine language program</a:t>
            </a:r>
          </a:p>
          <a:p>
            <a:pPr eaLnBrk="1" hangingPunct="1">
              <a:buFontTx/>
              <a:buChar char="•"/>
            </a:pPr>
            <a:r>
              <a:rPr lang="en-US" altLang="en-US" sz="1800" u="sng" dirty="0"/>
              <a:t>Source code</a:t>
            </a:r>
            <a:r>
              <a:rPr lang="en-US" altLang="en-US" sz="1800" dirty="0"/>
              <a:t>: statements written by programmer</a:t>
            </a:r>
          </a:p>
          <a:p>
            <a:pPr lvl="1" eaLnBrk="1" hangingPunct="1"/>
            <a:r>
              <a:rPr lang="en-US" altLang="en-US" sz="1800" u="sng" dirty="0"/>
              <a:t>Syntax error</a:t>
            </a:r>
            <a:r>
              <a:rPr lang="en-US" altLang="en-US" sz="1800" dirty="0"/>
              <a:t>: prevents code from being translated</a:t>
            </a:r>
            <a:endParaRPr lang="he-IL"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6AAFF6C-E578-4193-A953-FDF5FA887742}"/>
              </a:ext>
            </a:extLst>
          </p:cNvPr>
          <p:cNvSpPr>
            <a:spLocks noGrp="1"/>
          </p:cNvSpPr>
          <p:nvPr>
            <p:ph type="title"/>
          </p:nvPr>
        </p:nvSpPr>
        <p:spPr/>
        <p:txBody>
          <a:bodyPr/>
          <a:lstStyle/>
          <a:p>
            <a:pPr eaLnBrk="1" hangingPunct="1"/>
            <a:r>
              <a:rPr lang="en-US" altLang="en-US"/>
              <a:t>Compilers and Interpreters (cont’d.)</a:t>
            </a:r>
            <a:endParaRPr lang="he-IL" altLang="en-US"/>
          </a:p>
        </p:txBody>
      </p:sp>
      <p:sp>
        <p:nvSpPr>
          <p:cNvPr id="27651" name="Content Placeholder 2">
            <a:extLst>
              <a:ext uri="{FF2B5EF4-FFF2-40B4-BE49-F238E27FC236}">
                <a16:creationId xmlns:a16="http://schemas.microsoft.com/office/drawing/2014/main" id="{95E37967-D46D-43E5-929A-095F4AA7FE51}"/>
              </a:ext>
            </a:extLst>
          </p:cNvPr>
          <p:cNvSpPr>
            <a:spLocks noGrp="1"/>
          </p:cNvSpPr>
          <p:nvPr>
            <p:ph idx="1"/>
          </p:nvPr>
        </p:nvSpPr>
        <p:spPr>
          <a:xfrm>
            <a:off x="645651" y="3878440"/>
            <a:ext cx="6172200" cy="422672"/>
          </a:xfrm>
        </p:spPr>
        <p:txBody>
          <a:bodyPr/>
          <a:lstStyle/>
          <a:p>
            <a:pPr algn="ctr" eaLnBrk="1" hangingPunct="1">
              <a:buFontTx/>
              <a:buNone/>
            </a:pPr>
            <a:r>
              <a:rPr lang="en-US" altLang="en-US" sz="1200" dirty="0"/>
              <a:t>Figure 1-19 Executing a high-level program with an interpreter</a:t>
            </a:r>
            <a:endParaRPr lang="he-IL" altLang="en-US" sz="1200" dirty="0"/>
          </a:p>
        </p:txBody>
      </p:sp>
      <p:pic>
        <p:nvPicPr>
          <p:cNvPr id="27652" name="Picture 2">
            <a:extLst>
              <a:ext uri="{FF2B5EF4-FFF2-40B4-BE49-F238E27FC236}">
                <a16:creationId xmlns:a16="http://schemas.microsoft.com/office/drawing/2014/main" id="{80E98470-82BE-4870-9124-7E2FD0FB5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469232"/>
            <a:ext cx="5940028" cy="22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76BF-67C8-48CE-B0FE-5D639FC10EC5}"/>
              </a:ext>
            </a:extLst>
          </p:cNvPr>
          <p:cNvSpPr>
            <a:spLocks noGrp="1"/>
          </p:cNvSpPr>
          <p:nvPr>
            <p:ph type="title"/>
          </p:nvPr>
        </p:nvSpPr>
        <p:spPr>
          <a:xfrm>
            <a:off x="97211" y="83780"/>
            <a:ext cx="8520600" cy="572700"/>
          </a:xfrm>
        </p:spPr>
        <p:txBody>
          <a:bodyPr/>
          <a:lstStyle/>
          <a:p>
            <a:endParaRPr lang="en-US" dirty="0"/>
          </a:p>
        </p:txBody>
      </p:sp>
      <p:pic>
        <p:nvPicPr>
          <p:cNvPr id="4" name="(2019) Swift Tutorial for Beginners Lesson 1">
            <a:hlinkClick r:id="" action="ppaction://media"/>
            <a:extLst>
              <a:ext uri="{FF2B5EF4-FFF2-40B4-BE49-F238E27FC236}">
                <a16:creationId xmlns:a16="http://schemas.microsoft.com/office/drawing/2014/main" id="{488FBB1F-5E21-487B-85B2-500A7F6B5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1376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6766433" cy="5727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rgbClr val="3C3C3C"/>
                </a:solidFill>
                <a:highlight>
                  <a:srgbClr val="FAFAFA"/>
                </a:highlight>
                <a:latin typeface="Roboto"/>
                <a:ea typeface="Roboto"/>
                <a:cs typeface="Roboto"/>
                <a:sym typeface="Roboto"/>
              </a:rPr>
              <a:t>Playgrounds</a:t>
            </a:r>
            <a:endParaRPr sz="7200" dirty="0"/>
          </a:p>
        </p:txBody>
      </p:sp>
      <p:sp>
        <p:nvSpPr>
          <p:cNvPr id="79" name="Google Shape;79;p17"/>
          <p:cNvSpPr txBox="1">
            <a:spLocks noGrp="1"/>
          </p:cNvSpPr>
          <p:nvPr>
            <p:ph type="body" idx="1"/>
          </p:nvPr>
        </p:nvSpPr>
        <p:spPr>
          <a:xfrm>
            <a:off x="-162433" y="1366964"/>
            <a:ext cx="7443766"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rgbClr val="3C3C3C"/>
                </a:solidFill>
                <a:highlight>
                  <a:srgbClr val="FAFAFA"/>
                </a:highlight>
                <a:latin typeface="Roboto"/>
                <a:ea typeface="Roboto"/>
                <a:cs typeface="Roboto"/>
                <a:sym typeface="Roboto"/>
              </a:rPr>
              <a:t>Playgrounds are interactive work environments that let us write code and see the results immediately as changes are made to the code</a:t>
            </a:r>
            <a:endParaRPr sz="20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40232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Playground sections!?</a:t>
            </a:r>
            <a:endParaRPr sz="3000" dirty="0"/>
          </a:p>
        </p:txBody>
      </p:sp>
      <p:pic>
        <p:nvPicPr>
          <p:cNvPr id="85" name="Google Shape;85;p18"/>
          <p:cNvPicPr preferRelativeResize="0"/>
          <p:nvPr/>
        </p:nvPicPr>
        <p:blipFill>
          <a:blip r:embed="rId3">
            <a:alphaModFix/>
          </a:blip>
          <a:stretch>
            <a:fillRect/>
          </a:stretch>
        </p:blipFill>
        <p:spPr>
          <a:xfrm>
            <a:off x="152401" y="1710500"/>
            <a:ext cx="7207956" cy="193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501423" y="152400"/>
            <a:ext cx="3939822" cy="5727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Playground sections!?</a:t>
            </a:r>
            <a:endParaRPr sz="3000" dirty="0"/>
          </a:p>
        </p:txBody>
      </p:sp>
      <p:pic>
        <p:nvPicPr>
          <p:cNvPr id="91" name="Google Shape;91;p19"/>
          <p:cNvPicPr preferRelativeResize="0"/>
          <p:nvPr/>
        </p:nvPicPr>
        <p:blipFill>
          <a:blip r:embed="rId3">
            <a:alphaModFix/>
          </a:blip>
          <a:stretch>
            <a:fillRect/>
          </a:stretch>
        </p:blipFill>
        <p:spPr>
          <a:xfrm>
            <a:off x="480292" y="899192"/>
            <a:ext cx="6338770"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 sz="3000">
                <a:highlight>
                  <a:srgbClr val="FFFFFF"/>
                </a:highlight>
                <a:latin typeface="Georgia"/>
                <a:ea typeface="Georgia"/>
                <a:cs typeface="Georgia"/>
                <a:sym typeface="Georgia"/>
              </a:rPr>
              <a:t>Xcode shortcuts to boost your iOS development</a:t>
            </a:r>
            <a:endParaRPr sz="3000">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
        <p:nvSpPr>
          <p:cNvPr id="97" name="Google Shape;97;p20"/>
          <p:cNvSpPr txBox="1">
            <a:spLocks noGrp="1"/>
          </p:cNvSpPr>
          <p:nvPr>
            <p:ph type="body" idx="1"/>
          </p:nvPr>
        </p:nvSpPr>
        <p:spPr>
          <a:xfrm>
            <a:off x="311700" y="1172400"/>
            <a:ext cx="6551944"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u="sng"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https://medium.com/swift-india/awesome-xcode-shortcuts-to-boost-your-ios-development-ad8fa6ec2ac8</a:t>
            </a:r>
            <a:endParaRPr sz="1800" dirty="0">
              <a:solidFill>
                <a:schemeClr val="tx2">
                  <a:lumMod val="60000"/>
                  <a:lumOff val="40000"/>
                </a:schemeClr>
              </a:solidFill>
            </a:endParaRPr>
          </a:p>
          <a:p>
            <a:pPr marL="457200" lvl="0" indent="0" algn="l" rtl="0">
              <a:spcBef>
                <a:spcPts val="1600"/>
              </a:spcBef>
              <a:spcAft>
                <a:spcPts val="0"/>
              </a:spcAft>
              <a:buNone/>
            </a:pPr>
            <a:endParaRPr sz="1800" dirty="0">
              <a:solidFill>
                <a:schemeClr val="tx2">
                  <a:lumMod val="60000"/>
                  <a:lumOff val="40000"/>
                </a:schemeClr>
              </a:solidFill>
            </a:endParaRPr>
          </a:p>
          <a:p>
            <a:pPr marL="457200" lvl="0" indent="-342900" algn="l" rtl="0">
              <a:spcBef>
                <a:spcPts val="1600"/>
              </a:spcBef>
              <a:spcAft>
                <a:spcPts val="0"/>
              </a:spcAft>
              <a:buSzPts val="1800"/>
              <a:buChar char="●"/>
            </a:pPr>
            <a:r>
              <a:rPr lang="en" sz="1800" u="sng"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https://medium.com/@dubemike/8-power-xcode-shortcuts-every-developer-should-know-e8ab9f77dcac</a:t>
            </a:r>
            <a:endParaRPr sz="1800" dirty="0">
              <a:solidFill>
                <a:schemeClr val="tx2">
                  <a:lumMod val="60000"/>
                  <a:lumOff val="4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C3C3C"/>
                </a:solidFill>
                <a:highlight>
                  <a:srgbClr val="FAFAFA"/>
                </a:highlight>
                <a:latin typeface="Roboto"/>
                <a:ea typeface="Roboto"/>
                <a:cs typeface="Roboto"/>
                <a:sym typeface="Roboto"/>
              </a:rPr>
              <a:t>Comments !?</a:t>
            </a:r>
            <a:endParaRPr sz="3000"/>
          </a:p>
        </p:txBody>
      </p:sp>
      <p:sp>
        <p:nvSpPr>
          <p:cNvPr id="103" name="Google Shape;103;p21"/>
          <p:cNvSpPr txBox="1">
            <a:spLocks noGrp="1"/>
          </p:cNvSpPr>
          <p:nvPr>
            <p:ph type="body" idx="1"/>
          </p:nvPr>
        </p:nvSpPr>
        <p:spPr>
          <a:xfrm>
            <a:off x="311700" y="1152475"/>
            <a:ext cx="6235856" cy="34164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We can still use the double slash // for single-line comments</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 /** and */ for multiline comments;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if we want to use the comments to also document our code, we need to use the triple slash (///) or multiline comment block</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8520600" cy="5556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en" sz="3400" dirty="0">
                <a:solidFill>
                  <a:srgbClr val="333333"/>
                </a:solidFill>
              </a:rPr>
              <a:t>Comments</a:t>
            </a:r>
            <a:endParaRPr dirty="0"/>
          </a:p>
        </p:txBody>
      </p:sp>
      <p:sp>
        <p:nvSpPr>
          <p:cNvPr id="61" name="Google Shape;61;p14"/>
          <p:cNvSpPr txBox="1">
            <a:spLocks noGrp="1"/>
          </p:cNvSpPr>
          <p:nvPr>
            <p:ph type="body" idx="1"/>
          </p:nvPr>
        </p:nvSpPr>
        <p:spPr>
          <a:xfrm>
            <a:off x="131364" y="555600"/>
            <a:ext cx="7249989" cy="441151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2400" dirty="0">
                <a:solidFill>
                  <a:srgbClr val="333333"/>
                </a:solidFill>
                <a:highlight>
                  <a:srgbClr val="FFFFFF"/>
                </a:highlight>
              </a:rPr>
              <a:t>Use comments to include non executable text in your code, as a note or reminder to yourself</a:t>
            </a:r>
            <a:endParaRPr sz="2400" dirty="0">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en" sz="2000" dirty="0">
                <a:solidFill>
                  <a:srgbClr val="333333"/>
                </a:solidFill>
                <a:highlight>
                  <a:srgbClr val="FFFFFF"/>
                </a:highlight>
              </a:rPr>
              <a:t>Comments are ignored by the Swift compiler when your code is compiled</a:t>
            </a:r>
            <a:endParaRPr sz="2000" dirty="0">
              <a:solidFill>
                <a:srgbClr val="333333"/>
              </a:solidFill>
              <a:highlight>
                <a:srgbClr val="FFFFFF"/>
              </a:highlight>
            </a:endParaRPr>
          </a:p>
          <a:p>
            <a:pPr marL="457200" lvl="0" indent="-314325" algn="l" rtl="0">
              <a:spcBef>
                <a:spcPts val="0"/>
              </a:spcBef>
              <a:spcAft>
                <a:spcPts val="0"/>
              </a:spcAft>
              <a:buClr>
                <a:srgbClr val="333333"/>
              </a:buClr>
              <a:buSzPts val="1350"/>
              <a:buChar char="●"/>
            </a:pPr>
            <a:r>
              <a:rPr lang="en" sz="2000" dirty="0">
                <a:solidFill>
                  <a:srgbClr val="333333"/>
                </a:solidFill>
                <a:highlight>
                  <a:srgbClr val="FFFFFF"/>
                </a:highlight>
              </a:rPr>
              <a:t>Single-line comments begin with two forward-slashes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a:t>
            </a:r>
            <a:endParaRPr sz="2000" dirty="0">
              <a:solidFill>
                <a:srgbClr val="333333"/>
              </a:solidFill>
              <a:highlight>
                <a:srgbClr val="FFFFFF"/>
              </a:highlight>
            </a:endParaRPr>
          </a:p>
          <a:p>
            <a:pPr marL="457200" lvl="0" indent="0" algn="l" rtl="0">
              <a:spcBef>
                <a:spcPts val="1600"/>
              </a:spcBef>
              <a:spcAft>
                <a:spcPts val="0"/>
              </a:spcAft>
              <a:buNone/>
            </a:pPr>
            <a:r>
              <a:rPr lang="en" sz="1600" dirty="0">
                <a:solidFill>
                  <a:srgbClr val="007400"/>
                </a:solidFill>
                <a:highlight>
                  <a:srgbClr val="FFFFFF"/>
                </a:highlight>
                <a:latin typeface="Courier New"/>
                <a:ea typeface="Courier New"/>
                <a:cs typeface="Courier New"/>
                <a:sym typeface="Courier New"/>
              </a:rPr>
              <a:t>// This is a comment</a:t>
            </a:r>
            <a:endParaRPr sz="1600" dirty="0">
              <a:solidFill>
                <a:srgbClr val="007400"/>
              </a:solidFill>
              <a:highlight>
                <a:srgbClr val="FFFFFF"/>
              </a:highlight>
              <a:latin typeface="Courier New"/>
              <a:ea typeface="Courier New"/>
              <a:cs typeface="Courier New"/>
              <a:sym typeface="Courier New"/>
            </a:endParaRPr>
          </a:p>
          <a:p>
            <a:pPr marL="457200" lvl="0" indent="-295275" algn="l" rtl="0">
              <a:spcBef>
                <a:spcPts val="1600"/>
              </a:spcBef>
              <a:spcAft>
                <a:spcPts val="0"/>
              </a:spcAft>
              <a:buClr>
                <a:srgbClr val="007400"/>
              </a:buClr>
              <a:buSzPts val="1050"/>
              <a:buFont typeface="Courier New"/>
              <a:buChar char="●"/>
            </a:pPr>
            <a:r>
              <a:rPr lang="en" sz="2000" dirty="0">
                <a:solidFill>
                  <a:srgbClr val="333333"/>
                </a:solidFill>
                <a:highlight>
                  <a:srgbClr val="FFFFFF"/>
                </a:highlight>
              </a:rPr>
              <a:t>Multiline comments start with a forward-slash followed by an asterisk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 and end with an asterisk followed by a forward-slash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a:t>
            </a:r>
            <a:endParaRPr sz="2000" dirty="0">
              <a:solidFill>
                <a:srgbClr val="333333"/>
              </a:solidFill>
              <a:highlight>
                <a:srgbClr val="FFFFFF"/>
              </a:highlight>
            </a:endParaRPr>
          </a:p>
          <a:p>
            <a:pPr marL="0" lvl="0" indent="0" algn="l" rtl="0">
              <a:spcBef>
                <a:spcPts val="1600"/>
              </a:spcBef>
              <a:spcAft>
                <a:spcPts val="0"/>
              </a:spcAft>
              <a:buNone/>
            </a:pPr>
            <a:r>
              <a:rPr lang="en" sz="1600" dirty="0">
                <a:solidFill>
                  <a:srgbClr val="007400"/>
                </a:solidFill>
                <a:latin typeface="Courier New"/>
                <a:ea typeface="Courier New"/>
                <a:cs typeface="Courier New"/>
                <a:sym typeface="Courier New"/>
              </a:rPr>
              <a:t>/* This is also a comment</a:t>
            </a:r>
            <a:endParaRPr sz="1600" dirty="0">
              <a:solidFill>
                <a:srgbClr val="333333"/>
              </a:solidFill>
              <a:latin typeface="Courier New"/>
              <a:ea typeface="Courier New"/>
              <a:cs typeface="Courier New"/>
              <a:sym typeface="Courier New"/>
            </a:endParaRPr>
          </a:p>
          <a:p>
            <a:pPr marL="0" marR="101600" lvl="0" indent="0" algn="l" rtl="0">
              <a:lnSpc>
                <a:spcPct val="160000"/>
              </a:lnSpc>
              <a:spcBef>
                <a:spcPts val="1600"/>
              </a:spcBef>
              <a:spcAft>
                <a:spcPts val="0"/>
              </a:spcAft>
              <a:buNone/>
            </a:pPr>
            <a:r>
              <a:rPr lang="en" sz="1600" dirty="0">
                <a:solidFill>
                  <a:srgbClr val="007400"/>
                </a:solidFill>
                <a:latin typeface="Courier New"/>
                <a:ea typeface="Courier New"/>
                <a:cs typeface="Courier New"/>
                <a:sym typeface="Courier New"/>
              </a:rPr>
              <a:t>but is written over multiple lines. */</a:t>
            </a:r>
            <a:endParaRPr sz="1600" dirty="0">
              <a:solidFill>
                <a:srgbClr val="007400"/>
              </a:solidFill>
              <a:latin typeface="Courier New"/>
              <a:ea typeface="Courier New"/>
              <a:cs typeface="Courier New"/>
              <a:sym typeface="Courier New"/>
            </a:endParaRPr>
          </a:p>
          <a:p>
            <a:pPr marL="0" lvl="0" indent="0" algn="l" rtl="0">
              <a:spcBef>
                <a:spcPts val="0"/>
              </a:spcBef>
              <a:spcAft>
                <a:spcPts val="1600"/>
              </a:spcAft>
              <a:buNone/>
            </a:pPr>
            <a:endParaRPr sz="1350" dirty="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52200" y="185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Swift language?!</a:t>
            </a:r>
            <a:endParaRPr dirty="0"/>
          </a:p>
        </p:txBody>
      </p:sp>
      <p:sp>
        <p:nvSpPr>
          <p:cNvPr id="61" name="Google Shape;61;p14"/>
          <p:cNvSpPr txBox="1">
            <a:spLocks noGrp="1"/>
          </p:cNvSpPr>
          <p:nvPr>
            <p:ph type="body" idx="1"/>
          </p:nvPr>
        </p:nvSpPr>
        <p:spPr>
          <a:xfrm>
            <a:off x="0" y="758550"/>
            <a:ext cx="8520600" cy="419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Apple introduced Swift, an entirely new language for the development of iOS and OS X (now called macOS) applications in 2014</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Another goal of Swift is to be a suitable replacement for the C family of languages (C, C++, and Objective-C). That means Swift has to be fast.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Swift gives you safety and performance all in a clean, modern syntax. The language is quite expressive; developers can write code that feels natural. This feature makes Swift a joy to write and easy to read, which makes it great for collaborating on larger projects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Swift gives you safety and performance all in a clean, modern syntax. The language is quite expressive; developers can write code that feels natural. This feature makes Swift a joy to write and easy to read, which makes it great for collaborating on larger projects</a:t>
            </a:r>
            <a:endParaRPr sz="18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body" idx="1"/>
          </p:nvPr>
        </p:nvSpPr>
        <p:spPr>
          <a:xfrm>
            <a:off x="0" y="700630"/>
            <a:ext cx="7202311" cy="2302213"/>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Clr>
                <a:srgbClr val="3C3C3C"/>
              </a:buClr>
              <a:buSzPts val="1800"/>
              <a:buFont typeface="Roboto"/>
              <a:buChar char="●"/>
            </a:pPr>
            <a:r>
              <a:rPr lang="en" sz="1600" dirty="0">
                <a:solidFill>
                  <a:srgbClr val="3C3C3C"/>
                </a:solidFill>
                <a:highlight>
                  <a:srgbClr val="FAFAFA"/>
                </a:highlight>
                <a:latin typeface="Roboto"/>
                <a:ea typeface="Roboto"/>
                <a:cs typeface="Roboto"/>
                <a:sym typeface="Roboto"/>
              </a:rPr>
              <a:t>You may have noticed, from the code samples so far, that we are not using semicolons at the end of lines. The semicolons are optional in Swift</a:t>
            </a:r>
            <a:endParaRPr sz="1600" dirty="0">
              <a:solidFill>
                <a:srgbClr val="3C3C3C"/>
              </a:solidFill>
              <a:highlight>
                <a:srgbClr val="FAFAFA"/>
              </a:highlight>
              <a:latin typeface="Roboto"/>
              <a:ea typeface="Roboto"/>
              <a:cs typeface="Roboto"/>
              <a:sym typeface="Roboto"/>
            </a:endParaRPr>
          </a:p>
          <a:p>
            <a:pPr marL="457200" lvl="0" indent="-317500" algn="l" rtl="0">
              <a:spcBef>
                <a:spcPts val="0"/>
              </a:spcBef>
              <a:spcAft>
                <a:spcPts val="0"/>
              </a:spcAft>
              <a:buClr>
                <a:srgbClr val="3C3C3C"/>
              </a:buClr>
              <a:buSzPts val="14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17500" algn="l" rtl="0">
              <a:spcBef>
                <a:spcPts val="0"/>
              </a:spcBef>
              <a:spcAft>
                <a:spcPts val="0"/>
              </a:spcAft>
              <a:buClr>
                <a:srgbClr val="3C3C3C"/>
              </a:buClr>
              <a:buSzPts val="1400"/>
              <a:buFont typeface="Roboto"/>
              <a:buChar char="●"/>
            </a:pPr>
            <a:r>
              <a:rPr lang="en" sz="1800" dirty="0">
                <a:solidFill>
                  <a:srgbClr val="3C3C3C"/>
                </a:solidFill>
                <a:highlight>
                  <a:srgbClr val="FAFAFA"/>
                </a:highlight>
                <a:latin typeface="Roboto"/>
                <a:ea typeface="Roboto"/>
                <a:cs typeface="Roboto"/>
                <a:sym typeface="Roboto"/>
              </a:rPr>
              <a:t>For style purposes, it is strongly recommended that you do not use semicolons in your Swift code. If you are really set on using semicolons, be consistent and use them on every line of code; however, there is no warning if you forget them.</a:t>
            </a:r>
            <a:endParaRPr sz="1800" dirty="0">
              <a:solidFill>
                <a:srgbClr val="3C3C3C"/>
              </a:solidFill>
              <a:highlight>
                <a:srgbClr val="FAFAFA"/>
              </a:highlight>
              <a:latin typeface="Roboto"/>
              <a:ea typeface="Roboto"/>
              <a:cs typeface="Roboto"/>
              <a:sym typeface="Roboto"/>
            </a:endParaRPr>
          </a:p>
        </p:txBody>
      </p:sp>
      <p:pic>
        <p:nvPicPr>
          <p:cNvPr id="115" name="Google Shape;115;p23"/>
          <p:cNvPicPr preferRelativeResize="0"/>
          <p:nvPr/>
        </p:nvPicPr>
        <p:blipFill>
          <a:blip r:embed="rId3">
            <a:alphaModFix/>
          </a:blip>
          <a:stretch>
            <a:fillRect/>
          </a:stretch>
        </p:blipFill>
        <p:spPr>
          <a:xfrm>
            <a:off x="2490456" y="-13744"/>
            <a:ext cx="2081544" cy="714375"/>
          </a:xfrm>
          <a:prstGeom prst="rect">
            <a:avLst/>
          </a:prstGeom>
          <a:solidFill>
            <a:schemeClr val="accent3">
              <a:lumMod val="60000"/>
              <a:lumOff val="40000"/>
            </a:schemeClr>
          </a:solidFill>
          <a:ln>
            <a:noFill/>
          </a:ln>
        </p:spPr>
      </p:pic>
      <p:pic>
        <p:nvPicPr>
          <p:cNvPr id="116" name="Google Shape;116;p23"/>
          <p:cNvPicPr preferRelativeResize="0"/>
          <p:nvPr/>
        </p:nvPicPr>
        <p:blipFill>
          <a:blip r:embed="rId4">
            <a:alphaModFix/>
          </a:blip>
          <a:stretch>
            <a:fillRect/>
          </a:stretch>
        </p:blipFill>
        <p:spPr>
          <a:xfrm>
            <a:off x="909996" y="3117950"/>
            <a:ext cx="5721051" cy="202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4"/>
          <p:cNvPicPr preferRelativeResize="0"/>
          <p:nvPr/>
        </p:nvPicPr>
        <p:blipFill>
          <a:blip r:embed="rId3">
            <a:alphaModFix/>
          </a:blip>
          <a:stretch>
            <a:fillRect/>
          </a:stretch>
        </p:blipFill>
        <p:spPr>
          <a:xfrm>
            <a:off x="152400" y="152400"/>
            <a:ext cx="3362325" cy="762000"/>
          </a:xfrm>
          <a:prstGeom prst="rect">
            <a:avLst/>
          </a:prstGeom>
          <a:noFill/>
          <a:ln>
            <a:noFill/>
          </a:ln>
        </p:spPr>
      </p:pic>
      <p:pic>
        <p:nvPicPr>
          <p:cNvPr id="122" name="Google Shape;122;p24"/>
          <p:cNvPicPr preferRelativeResize="0"/>
          <p:nvPr/>
        </p:nvPicPr>
        <p:blipFill>
          <a:blip r:embed="rId4">
            <a:alphaModFix/>
          </a:blip>
          <a:stretch>
            <a:fillRect/>
          </a:stretch>
        </p:blipFill>
        <p:spPr>
          <a:xfrm>
            <a:off x="237067" y="914400"/>
            <a:ext cx="7010400" cy="362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5"/>
          <p:cNvPicPr preferRelativeResize="0"/>
          <p:nvPr/>
        </p:nvPicPr>
        <p:blipFill>
          <a:blip r:embed="rId3">
            <a:alphaModFix/>
          </a:blip>
          <a:stretch>
            <a:fillRect/>
          </a:stretch>
        </p:blipFill>
        <p:spPr>
          <a:xfrm>
            <a:off x="-1" y="118298"/>
            <a:ext cx="6999111" cy="2368376"/>
          </a:xfrm>
          <a:prstGeom prst="rect">
            <a:avLst/>
          </a:prstGeom>
          <a:noFill/>
          <a:ln>
            <a:noFill/>
          </a:ln>
        </p:spPr>
      </p:pic>
      <p:pic>
        <p:nvPicPr>
          <p:cNvPr id="128" name="Google Shape;128;p25"/>
          <p:cNvPicPr preferRelativeResize="0"/>
          <p:nvPr/>
        </p:nvPicPr>
        <p:blipFill>
          <a:blip r:embed="rId4">
            <a:alphaModFix/>
          </a:blip>
          <a:stretch>
            <a:fillRect/>
          </a:stretch>
        </p:blipFill>
        <p:spPr>
          <a:xfrm>
            <a:off x="857972" y="2656826"/>
            <a:ext cx="5350906" cy="2486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6733822" cy="1952081"/>
          </a:xfrm>
          <a:prstGeom prst="rect">
            <a:avLst/>
          </a:prstGeom>
          <a:noFill/>
          <a:ln>
            <a:noFill/>
          </a:ln>
        </p:spPr>
      </p:pic>
      <p:pic>
        <p:nvPicPr>
          <p:cNvPr id="134" name="Google Shape;134;p26"/>
          <p:cNvPicPr preferRelativeResize="0"/>
          <p:nvPr/>
        </p:nvPicPr>
        <p:blipFill>
          <a:blip r:embed="rId4">
            <a:alphaModFix/>
          </a:blip>
          <a:stretch>
            <a:fillRect/>
          </a:stretch>
        </p:blipFill>
        <p:spPr>
          <a:xfrm>
            <a:off x="1542408" y="2409281"/>
            <a:ext cx="4042946" cy="27342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91550" y="-1"/>
            <a:ext cx="6659206" cy="925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Rules for assigning name for variables &amp; constants</a:t>
            </a:r>
            <a:endParaRPr dirty="0">
              <a:solidFill>
                <a:schemeClr val="tx1">
                  <a:lumMod val="65000"/>
                  <a:lumOff val="35000"/>
                </a:schemeClr>
              </a:solidFill>
            </a:endParaRPr>
          </a:p>
        </p:txBody>
      </p:sp>
      <p:pic>
        <p:nvPicPr>
          <p:cNvPr id="73" name="Google Shape;73;p16"/>
          <p:cNvPicPr preferRelativeResize="0"/>
          <p:nvPr/>
        </p:nvPicPr>
        <p:blipFill>
          <a:blip r:embed="rId3">
            <a:alphaModFix/>
          </a:blip>
          <a:stretch>
            <a:fillRect/>
          </a:stretch>
        </p:blipFill>
        <p:spPr>
          <a:xfrm>
            <a:off x="0" y="1073515"/>
            <a:ext cx="7234939" cy="358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8810" y="180475"/>
            <a:ext cx="7646968" cy="9258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tx1">
                    <a:lumMod val="65000"/>
                    <a:lumOff val="35000"/>
                  </a:schemeClr>
                </a:solidFill>
              </a:rPr>
              <a:t>Rules for assigning name for variables &amp; constants</a:t>
            </a:r>
            <a:endParaRPr dirty="0">
              <a:solidFill>
                <a:schemeClr val="tx1">
                  <a:lumMod val="65000"/>
                  <a:lumOff val="35000"/>
                </a:schemeClr>
              </a:solidFill>
            </a:endParaRPr>
          </a:p>
        </p:txBody>
      </p:sp>
      <p:pic>
        <p:nvPicPr>
          <p:cNvPr id="79" name="Google Shape;79;p17"/>
          <p:cNvPicPr preferRelativeResize="0"/>
          <p:nvPr/>
        </p:nvPicPr>
        <p:blipFill>
          <a:blip r:embed="rId3">
            <a:alphaModFix/>
          </a:blip>
          <a:stretch>
            <a:fillRect/>
          </a:stretch>
        </p:blipFill>
        <p:spPr>
          <a:xfrm>
            <a:off x="456109" y="1333500"/>
            <a:ext cx="3305175" cy="1238250"/>
          </a:xfrm>
          <a:prstGeom prst="rect">
            <a:avLst/>
          </a:prstGeom>
          <a:noFill/>
          <a:ln>
            <a:noFill/>
          </a:ln>
        </p:spPr>
      </p:pic>
      <p:pic>
        <p:nvPicPr>
          <p:cNvPr id="80" name="Google Shape;80;p17"/>
          <p:cNvPicPr preferRelativeResize="0"/>
          <p:nvPr/>
        </p:nvPicPr>
        <p:blipFill>
          <a:blip r:embed="rId4">
            <a:alphaModFix/>
          </a:blip>
          <a:stretch>
            <a:fillRect/>
          </a:stretch>
        </p:blipFill>
        <p:spPr>
          <a:xfrm>
            <a:off x="583670" y="3104450"/>
            <a:ext cx="4657725" cy="128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31078" y="15151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Constants &amp; Variables ???!!!!</a:t>
            </a:r>
            <a:endParaRPr dirty="0">
              <a:solidFill>
                <a:schemeClr val="tx1">
                  <a:lumMod val="65000"/>
                  <a:lumOff val="35000"/>
                </a:schemeClr>
              </a:solidFill>
            </a:endParaRPr>
          </a:p>
        </p:txBody>
      </p:sp>
      <p:sp>
        <p:nvSpPr>
          <p:cNvPr id="86" name="Google Shape;86;p18"/>
          <p:cNvSpPr txBox="1">
            <a:spLocks noGrp="1"/>
          </p:cNvSpPr>
          <p:nvPr>
            <p:ph type="body" idx="1"/>
          </p:nvPr>
        </p:nvSpPr>
        <p:spPr>
          <a:xfrm>
            <a:off x="232678" y="724214"/>
            <a:ext cx="7263144" cy="4419286"/>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solidFill>
                  <a:srgbClr val="333333"/>
                </a:solidFill>
                <a:highlight>
                  <a:srgbClr val="FFFFFF"/>
                </a:highlight>
              </a:rPr>
              <a:t>Constants and variables associate a name (such as </a:t>
            </a:r>
            <a:r>
              <a:rPr lang="en" sz="2400" dirty="0">
                <a:solidFill>
                  <a:srgbClr val="666666"/>
                </a:solidFill>
                <a:highlight>
                  <a:srgbClr val="FFFFFF"/>
                </a:highlight>
                <a:latin typeface="Courier New"/>
                <a:ea typeface="Courier New"/>
                <a:cs typeface="Courier New"/>
                <a:sym typeface="Courier New"/>
              </a:rPr>
              <a:t>maximumNumberOfLoginAttempts</a:t>
            </a:r>
            <a:r>
              <a:rPr lang="en" sz="2400" dirty="0">
                <a:solidFill>
                  <a:srgbClr val="333333"/>
                </a:solidFill>
                <a:highlight>
                  <a:srgbClr val="FFFFFF"/>
                </a:highlight>
              </a:rPr>
              <a:t> or </a:t>
            </a:r>
            <a:r>
              <a:rPr lang="en" sz="2400" dirty="0">
                <a:solidFill>
                  <a:srgbClr val="666666"/>
                </a:solidFill>
                <a:highlight>
                  <a:srgbClr val="FFFFFF"/>
                </a:highlight>
                <a:latin typeface="Courier New"/>
                <a:ea typeface="Courier New"/>
                <a:cs typeface="Courier New"/>
                <a:sym typeface="Courier New"/>
              </a:rPr>
              <a:t>welcomeMessage</a:t>
            </a:r>
            <a:r>
              <a:rPr lang="en" sz="2400" dirty="0">
                <a:solidFill>
                  <a:srgbClr val="333333"/>
                </a:solidFill>
                <a:highlight>
                  <a:srgbClr val="FFFFFF"/>
                </a:highlight>
              </a:rPr>
              <a:t>) with a value of a particular type</a:t>
            </a:r>
            <a:endParaRPr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endParaRPr lang="en"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r>
              <a:rPr lang="en" sz="2400" dirty="0">
                <a:solidFill>
                  <a:srgbClr val="333333"/>
                </a:solidFill>
                <a:highlight>
                  <a:srgbClr val="FFFFFF"/>
                </a:highlight>
              </a:rPr>
              <a:t>Constants and variables must be declared before they’re used</a:t>
            </a:r>
            <a:endParaRPr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endParaRPr lang="en"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33333"/>
              </a:buClr>
              <a:buSzPts val="2400"/>
              <a:buChar char="●"/>
            </a:pPr>
            <a:r>
              <a:rPr lang="en" sz="2400" dirty="0">
                <a:solidFill>
                  <a:srgbClr val="3C3C3C"/>
                </a:solidFill>
                <a:highlight>
                  <a:srgbClr val="FAFAFA"/>
                </a:highlight>
                <a:latin typeface="Roboto"/>
                <a:ea typeface="Roboto"/>
                <a:cs typeface="Roboto"/>
                <a:sym typeface="Roboto"/>
              </a:rPr>
              <a:t>Constants are good for defining values that you know will never change like the temperature that water freezes at or the speed of light</a:t>
            </a:r>
            <a:endParaRPr sz="24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Declaring Constants</a:t>
            </a:r>
            <a:endParaRPr/>
          </a:p>
        </p:txBody>
      </p:sp>
      <p:sp>
        <p:nvSpPr>
          <p:cNvPr id="92" name="Google Shape;92;p19"/>
          <p:cNvSpPr txBox="1">
            <a:spLocks noGrp="1"/>
          </p:cNvSpPr>
          <p:nvPr>
            <p:ph type="body" idx="1"/>
          </p:nvPr>
        </p:nvSpPr>
        <p:spPr>
          <a:xfrm>
            <a:off x="311700" y="1152475"/>
            <a:ext cx="6980922" cy="34164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33333"/>
                </a:solidFill>
                <a:highlight>
                  <a:srgbClr val="FFFFFF"/>
                </a:highlight>
              </a:rPr>
              <a:t>You declare constants with the </a:t>
            </a:r>
            <a:r>
              <a:rPr lang="en" sz="3000" b="1" dirty="0">
                <a:solidFill>
                  <a:srgbClr val="666666"/>
                </a:solidFill>
                <a:highlight>
                  <a:srgbClr val="FFFF00"/>
                </a:highlight>
                <a:latin typeface="Courier New"/>
                <a:ea typeface="Courier New"/>
                <a:cs typeface="Courier New"/>
                <a:sym typeface="Courier New"/>
              </a:rPr>
              <a:t>let</a:t>
            </a:r>
            <a:r>
              <a:rPr lang="en" sz="3000" dirty="0">
                <a:solidFill>
                  <a:srgbClr val="333333"/>
                </a:solidFill>
                <a:highlight>
                  <a:srgbClr val="FFFFFF"/>
                </a:highlight>
              </a:rPr>
              <a:t> keyword </a:t>
            </a:r>
            <a:endParaRPr sz="3000" dirty="0">
              <a:solidFill>
                <a:srgbClr val="333333"/>
              </a:solidFill>
              <a:highlight>
                <a:srgbClr val="FFFFFF"/>
              </a:highlight>
            </a:endParaRPr>
          </a:p>
          <a:p>
            <a:pPr marL="0" lvl="0" indent="0" algn="l" rtl="0">
              <a:spcBef>
                <a:spcPts val="1600"/>
              </a:spcBef>
              <a:spcAft>
                <a:spcPts val="0"/>
              </a:spcAft>
              <a:buNone/>
            </a:pPr>
            <a:r>
              <a:rPr lang="en" sz="2400" b="1" dirty="0">
                <a:solidFill>
                  <a:srgbClr val="AA0D91"/>
                </a:solidFill>
                <a:highlight>
                  <a:srgbClr val="FFFFFF"/>
                </a:highlight>
                <a:latin typeface="Courier New"/>
                <a:ea typeface="Courier New"/>
                <a:cs typeface="Courier New"/>
                <a:sym typeface="Courier New"/>
              </a:rPr>
              <a:t>let</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maximumNumberOfLoginAttempts</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10</a:t>
            </a:r>
            <a:endParaRPr sz="2400" b="1" dirty="0">
              <a:solidFill>
                <a:srgbClr val="1C00CF"/>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r>
              <a:rPr lang="en" sz="2400" b="1" dirty="0">
                <a:solidFill>
                  <a:srgbClr val="1B1B26"/>
                </a:solidFill>
                <a:highlight>
                  <a:srgbClr val="FFFFFF"/>
                </a:highlight>
              </a:rPr>
              <a:t>let freezingTemperatureOfWaterCelsius = 0  </a:t>
            </a:r>
            <a:endParaRPr sz="2400" b="1" dirty="0">
              <a:solidFill>
                <a:srgbClr val="1B1B26"/>
              </a:solidFill>
              <a:highlight>
                <a:srgbClr val="FFFFFF"/>
              </a:highlight>
            </a:endParaRPr>
          </a:p>
          <a:p>
            <a:pPr marL="0" lvl="0" indent="0" algn="l" rtl="0">
              <a:spcBef>
                <a:spcPts val="1600"/>
              </a:spcBef>
              <a:spcAft>
                <a:spcPts val="0"/>
              </a:spcAft>
              <a:buClr>
                <a:schemeClr val="dk1"/>
              </a:buClr>
              <a:buSzPts val="1100"/>
              <a:buFont typeface="Arial"/>
              <a:buNone/>
            </a:pPr>
            <a:r>
              <a:rPr lang="en" sz="2400" b="1" dirty="0">
                <a:solidFill>
                  <a:srgbClr val="1B1B26"/>
                </a:solidFill>
                <a:highlight>
                  <a:srgbClr val="FFFFFF"/>
                </a:highlight>
              </a:rPr>
              <a:t>let speedOfLightKmSec = 300000</a:t>
            </a:r>
            <a:endParaRPr sz="2400" b="1" dirty="0">
              <a:solidFill>
                <a:srgbClr val="1B1B26"/>
              </a:solidFill>
              <a:highlight>
                <a:srgbClr val="FFFFFF"/>
              </a:highlight>
            </a:endParaRPr>
          </a:p>
          <a:p>
            <a:pPr marL="0" lvl="0" indent="0" algn="l" rtl="0">
              <a:spcBef>
                <a:spcPts val="0"/>
              </a:spcBef>
              <a:spcAft>
                <a:spcPts val="1600"/>
              </a:spcAft>
              <a:buNone/>
            </a:pPr>
            <a:endParaRPr sz="1050" dirty="0">
              <a:solidFill>
                <a:srgbClr val="1C00CF"/>
              </a:solidFill>
              <a:highlight>
                <a:srgbClr val="FFFFFF"/>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variables</a:t>
            </a:r>
            <a:endParaRPr/>
          </a:p>
        </p:txBody>
      </p:sp>
      <p:sp>
        <p:nvSpPr>
          <p:cNvPr id="98" name="Google Shape;98;p20"/>
          <p:cNvSpPr txBox="1">
            <a:spLocks noGrp="1"/>
          </p:cNvSpPr>
          <p:nvPr>
            <p:ph type="body" idx="1"/>
          </p:nvPr>
        </p:nvSpPr>
        <p:spPr>
          <a:xfrm>
            <a:off x="99675" y="1152475"/>
            <a:ext cx="8732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C3C3C"/>
                </a:solidFill>
                <a:highlight>
                  <a:srgbClr val="FAFAFA"/>
                </a:highlight>
                <a:latin typeface="Roboto"/>
                <a:ea typeface="Roboto"/>
                <a:cs typeface="Roboto"/>
                <a:sym typeface="Roboto"/>
              </a:rPr>
              <a:t>To define a variable, you use the var keyword</a:t>
            </a:r>
            <a:endParaRPr sz="240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endParaRPr sz="105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3000">
                <a:solidFill>
                  <a:srgbClr val="3C3C3C"/>
                </a:solidFill>
                <a:highlight>
                  <a:srgbClr val="FAFAFA"/>
                </a:highlight>
                <a:latin typeface="Roboto"/>
                <a:ea typeface="Roboto"/>
                <a:cs typeface="Roboto"/>
                <a:sym typeface="Roboto"/>
              </a:rPr>
              <a:t>var currentTemperature = 22 </a:t>
            </a:r>
            <a:endParaRPr sz="300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3000">
                <a:solidFill>
                  <a:srgbClr val="3C3C3C"/>
                </a:solidFill>
                <a:highlight>
                  <a:srgbClr val="FAFAFA"/>
                </a:highlight>
                <a:latin typeface="Roboto"/>
                <a:ea typeface="Roboto"/>
                <a:cs typeface="Roboto"/>
                <a:sym typeface="Roboto"/>
              </a:rPr>
              <a:t>var currentSpeed = 55</a:t>
            </a:r>
            <a:endParaRPr sz="300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r>
              <a:rPr lang="en" sz="3000" b="1">
                <a:solidFill>
                  <a:srgbClr val="AA0D91"/>
                </a:solidFill>
                <a:highlight>
                  <a:srgbClr val="FFFFFF"/>
                </a:highlight>
                <a:latin typeface="Courier New"/>
                <a:ea typeface="Courier New"/>
                <a:cs typeface="Courier New"/>
                <a:sym typeface="Courier New"/>
              </a:rPr>
              <a:t>var</a:t>
            </a:r>
            <a:r>
              <a:rPr lang="en" sz="3000">
                <a:solidFill>
                  <a:srgbClr val="333333"/>
                </a:solidFill>
                <a:highlight>
                  <a:srgbClr val="FFFFFF"/>
                </a:highlight>
                <a:latin typeface="Courier New"/>
                <a:ea typeface="Courier New"/>
                <a:cs typeface="Courier New"/>
                <a:sym typeface="Courier New"/>
              </a:rPr>
              <a:t> </a:t>
            </a:r>
            <a:r>
              <a:rPr lang="en" sz="3000" b="1">
                <a:solidFill>
                  <a:srgbClr val="3F6E74"/>
                </a:solidFill>
                <a:highlight>
                  <a:srgbClr val="FFFFFF"/>
                </a:highlight>
                <a:latin typeface="Courier New"/>
                <a:ea typeface="Courier New"/>
                <a:cs typeface="Courier New"/>
                <a:sym typeface="Courier New"/>
              </a:rPr>
              <a:t>currentLoginAttempt</a:t>
            </a:r>
            <a:r>
              <a:rPr lang="en" sz="3000" b="1">
                <a:solidFill>
                  <a:srgbClr val="333333"/>
                </a:solidFill>
                <a:highlight>
                  <a:srgbClr val="FFFFFF"/>
                </a:highlight>
                <a:latin typeface="Courier New"/>
                <a:ea typeface="Courier New"/>
                <a:cs typeface="Courier New"/>
                <a:sym typeface="Courier New"/>
              </a:rPr>
              <a:t> = </a:t>
            </a:r>
            <a:r>
              <a:rPr lang="en" sz="3000" b="1">
                <a:solidFill>
                  <a:srgbClr val="1C00CF"/>
                </a:solidFill>
                <a:highlight>
                  <a:srgbClr val="FFFFFF"/>
                </a:highlight>
                <a:latin typeface="Courier New"/>
                <a:ea typeface="Courier New"/>
                <a:cs typeface="Courier New"/>
                <a:sym typeface="Courier New"/>
              </a:rPr>
              <a:t>0</a:t>
            </a:r>
            <a:endParaRPr sz="3000" b="1">
              <a:solidFill>
                <a:srgbClr val="3C3C3C"/>
              </a:solidFill>
              <a:highlight>
                <a:srgbClr val="FAFAFA"/>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0" y="106357"/>
            <a:ext cx="8652300" cy="7967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B1B26"/>
                </a:solidFill>
                <a:highlight>
                  <a:srgbClr val="FFFFFF"/>
                </a:highlight>
                <a:latin typeface="Roboto"/>
                <a:ea typeface="Roboto"/>
                <a:cs typeface="Roboto"/>
                <a:sym typeface="Roboto"/>
              </a:rPr>
              <a:t>Can we declare multiple constants or variables in a single line?</a:t>
            </a:r>
            <a:endParaRPr sz="2400" b="1" dirty="0"/>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AA0D91"/>
                </a:solidFill>
                <a:highlight>
                  <a:srgbClr val="FFFFFF"/>
                </a:highlight>
                <a:latin typeface="Courier New"/>
                <a:ea typeface="Courier New"/>
                <a:cs typeface="Courier New"/>
                <a:sym typeface="Courier New"/>
              </a:rPr>
              <a:t>var</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x</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y</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z</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endParaRPr sz="2400" b="1" dirty="0">
              <a:solidFill>
                <a:srgbClr val="1C00CF"/>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2400" b="1" dirty="0">
                <a:solidFill>
                  <a:srgbClr val="3C3C3C"/>
                </a:solidFill>
                <a:highlight>
                  <a:srgbClr val="FAFAFA"/>
                </a:highlight>
                <a:latin typeface="Roboto"/>
                <a:ea typeface="Roboto"/>
                <a:cs typeface="Roboto"/>
                <a:sym typeface="Roboto"/>
              </a:rPr>
              <a:t>var currentTemperture = 22, currentSpeed = 55</a:t>
            </a: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r>
              <a:rPr lang="en" sz="1600" b="1" dirty="0">
                <a:solidFill>
                  <a:srgbClr val="3C3C3C"/>
                </a:solidFill>
                <a:highlight>
                  <a:srgbClr val="FAFAFA"/>
                </a:highlight>
                <a:latin typeface="Roboto"/>
                <a:ea typeface="Roboto"/>
                <a:cs typeface="Roboto"/>
                <a:sym typeface="Roboto"/>
              </a:rPr>
              <a:t>let freezingTempertureOfWaterCelsius = 0, speedOfLightKmSec = 300000</a:t>
            </a:r>
            <a:endParaRPr b="1"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52200" y="185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Swift language?!</a:t>
            </a:r>
            <a:endParaRPr/>
          </a:p>
        </p:txBody>
      </p:sp>
      <p:sp>
        <p:nvSpPr>
          <p:cNvPr id="67" name="Google Shape;67;p15"/>
          <p:cNvSpPr txBox="1">
            <a:spLocks noGrp="1"/>
          </p:cNvSpPr>
          <p:nvPr>
            <p:ph type="body" idx="1"/>
          </p:nvPr>
        </p:nvSpPr>
        <p:spPr>
          <a:xfrm>
            <a:off x="311700" y="758550"/>
            <a:ext cx="6935767" cy="414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3C3C3C"/>
              </a:buClr>
              <a:buSzPts val="2400"/>
              <a:buFont typeface="Roboto"/>
              <a:buChar char="●"/>
            </a:pPr>
            <a:r>
              <a:rPr lang="en" sz="2400" dirty="0">
                <a:solidFill>
                  <a:srgbClr val="3C3C3C"/>
                </a:solidFill>
                <a:highlight>
                  <a:srgbClr val="FAFAFA"/>
                </a:highlight>
                <a:latin typeface="Roboto"/>
                <a:ea typeface="Roboto"/>
                <a:cs typeface="Roboto"/>
                <a:sym typeface="Roboto"/>
              </a:rPr>
              <a:t>Apple hopes that developers will use Swift to write apps for a variety of mobile and desktop platforms and to develop back-end web applications as well.</a:t>
            </a:r>
            <a:endParaRPr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C3C3C"/>
              </a:buClr>
              <a:buSzPts val="2400"/>
              <a:buFont typeface="Roboto"/>
              <a:buChar char="●"/>
            </a:pPr>
            <a:endParaRPr lang="en"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C3C3C"/>
              </a:buClr>
              <a:buSzPts val="2400"/>
              <a:buFont typeface="Roboto"/>
              <a:buChar char="●"/>
            </a:pPr>
            <a:r>
              <a:rPr lang="en" sz="2400" dirty="0">
                <a:solidFill>
                  <a:srgbClr val="3C3C3C"/>
                </a:solidFill>
                <a:highlight>
                  <a:srgbClr val="FAFAFA"/>
                </a:highlight>
                <a:latin typeface="Roboto"/>
                <a:ea typeface="Roboto"/>
                <a:cs typeface="Roboto"/>
                <a:sym typeface="Roboto"/>
              </a:rPr>
              <a:t>Swift is intended to become a mainstream programming language that is the best solution for writing a variety of applications on a variety of systems</a:t>
            </a:r>
            <a:endParaRPr sz="24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152400" y="380250"/>
            <a:ext cx="8467725" cy="4763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0" y="0"/>
            <a:ext cx="7319700" cy="6978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600"/>
              </a:spcAft>
              <a:buClr>
                <a:schemeClr val="dk1"/>
              </a:buClr>
              <a:buSzPts val="1100"/>
              <a:buFont typeface="Arial"/>
              <a:buNone/>
            </a:pPr>
            <a:r>
              <a:rPr lang="en" sz="1800" b="1">
                <a:solidFill>
                  <a:srgbClr val="1B1B26"/>
                </a:solidFill>
                <a:latin typeface="Roboto"/>
                <a:ea typeface="Roboto"/>
                <a:cs typeface="Roboto"/>
                <a:sym typeface="Roboto"/>
              </a:rPr>
              <a:t>Integer types</a:t>
            </a:r>
            <a:endParaRPr sz="1800" b="1"/>
          </a:p>
        </p:txBody>
      </p:sp>
      <p:pic>
        <p:nvPicPr>
          <p:cNvPr id="115" name="Google Shape;115;p23"/>
          <p:cNvPicPr preferRelativeResize="0"/>
          <p:nvPr/>
        </p:nvPicPr>
        <p:blipFill>
          <a:blip r:embed="rId3">
            <a:alphaModFix/>
          </a:blip>
          <a:stretch>
            <a:fillRect/>
          </a:stretch>
        </p:blipFill>
        <p:spPr>
          <a:xfrm>
            <a:off x="152400" y="850200"/>
            <a:ext cx="7049911" cy="32669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0" y="0"/>
            <a:ext cx="7319700" cy="6978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600"/>
              </a:spcAft>
              <a:buClr>
                <a:schemeClr val="dk1"/>
              </a:buClr>
              <a:buSzPts val="1100"/>
              <a:buFont typeface="Arial"/>
              <a:buNone/>
            </a:pPr>
            <a:r>
              <a:rPr lang="en" sz="1800" b="1">
                <a:solidFill>
                  <a:srgbClr val="1B1B26"/>
                </a:solidFill>
                <a:latin typeface="Roboto"/>
                <a:ea typeface="Roboto"/>
                <a:cs typeface="Roboto"/>
                <a:sym typeface="Roboto"/>
              </a:rPr>
              <a:t>Integer types</a:t>
            </a:r>
            <a:endParaRPr sz="1800" b="1"/>
          </a:p>
        </p:txBody>
      </p:sp>
      <p:pic>
        <p:nvPicPr>
          <p:cNvPr id="121" name="Google Shape;121;p24"/>
          <p:cNvPicPr preferRelativeResize="0"/>
          <p:nvPr/>
        </p:nvPicPr>
        <p:blipFill>
          <a:blip r:embed="rId3">
            <a:alphaModFix/>
          </a:blip>
          <a:stretch>
            <a:fillRect/>
          </a:stretch>
        </p:blipFill>
        <p:spPr>
          <a:xfrm>
            <a:off x="152400" y="850200"/>
            <a:ext cx="7167300" cy="36671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2086175" y="152400"/>
            <a:ext cx="5309642"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378178" y="942622"/>
            <a:ext cx="6970889" cy="30733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152401" y="1097407"/>
            <a:ext cx="7354710" cy="29486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3C3C3C"/>
                </a:solidFill>
                <a:highlight>
                  <a:srgbClr val="FAFAFA"/>
                </a:highlight>
                <a:latin typeface="Roboto"/>
                <a:ea typeface="Roboto"/>
                <a:cs typeface="Roboto"/>
                <a:sym typeface="Roboto"/>
              </a:rPr>
              <a:t>Arbitrary underscores</a:t>
            </a:r>
            <a:endParaRPr sz="2400" b="1"/>
          </a:p>
        </p:txBody>
      </p:sp>
      <p:sp>
        <p:nvSpPr>
          <p:cNvPr id="142" name="Google Shape;142;p28"/>
          <p:cNvSpPr txBox="1">
            <a:spLocks noGrp="1"/>
          </p:cNvSpPr>
          <p:nvPr>
            <p:ph type="body" idx="1"/>
          </p:nvPr>
        </p:nvSpPr>
        <p:spPr>
          <a:xfrm>
            <a:off x="311700" y="1152474"/>
            <a:ext cx="7330878" cy="3769481"/>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Swift also allows us to insert arbitrary underscores in our numeric literals.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his can improve the readability of our code without changing the underlying value</a:t>
            </a:r>
            <a:endParaRPr sz="18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The Swift compiler will ignore these underscores and interpret this value as if the underscores were not there</a:t>
            </a:r>
            <a:endParaRPr sz="1800" dirty="0">
              <a:solidFill>
                <a:srgbClr val="3C3C3C"/>
              </a:solidFill>
              <a:highlight>
                <a:srgbClr val="FAFAFA"/>
              </a:highlight>
              <a:latin typeface="Roboto"/>
              <a:ea typeface="Roboto"/>
              <a:cs typeface="Roboto"/>
              <a:sym typeface="Roboto"/>
            </a:endParaRPr>
          </a:p>
          <a:p>
            <a:pPr marL="0" lvl="0" indent="0" algn="ctr" rtl="0">
              <a:spcBef>
                <a:spcPts val="1600"/>
              </a:spcBef>
              <a:spcAft>
                <a:spcPts val="1600"/>
              </a:spcAft>
              <a:buNone/>
            </a:pPr>
            <a:r>
              <a:rPr lang="en" sz="1800" b="1" dirty="0">
                <a:solidFill>
                  <a:srgbClr val="3C3C3C"/>
                </a:solidFill>
                <a:highlight>
                  <a:srgbClr val="FAFAFA"/>
                </a:highlight>
                <a:latin typeface="Roboto"/>
                <a:ea typeface="Roboto"/>
                <a:cs typeface="Roboto"/>
                <a:sym typeface="Roboto"/>
              </a:rPr>
              <a:t>let speedOfLightKmSec = 300_000</a:t>
            </a:r>
            <a:endParaRPr sz="1800" b="1"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a:t>
            </a:r>
            <a:endParaRPr/>
          </a:p>
        </p:txBody>
      </p:sp>
      <p:pic>
        <p:nvPicPr>
          <p:cNvPr id="148" name="Google Shape;148;p29"/>
          <p:cNvPicPr preferRelativeResize="0"/>
          <p:nvPr/>
        </p:nvPicPr>
        <p:blipFill>
          <a:blip r:embed="rId3">
            <a:alphaModFix/>
          </a:blip>
          <a:stretch>
            <a:fillRect/>
          </a:stretch>
        </p:blipFill>
        <p:spPr>
          <a:xfrm>
            <a:off x="152400" y="1170125"/>
            <a:ext cx="8679900" cy="267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0"/>
          <p:cNvPicPr preferRelativeResize="0"/>
          <p:nvPr/>
        </p:nvPicPr>
        <p:blipFill>
          <a:blip r:embed="rId3">
            <a:alphaModFix/>
          </a:blip>
          <a:stretch>
            <a:fillRect/>
          </a:stretch>
        </p:blipFill>
        <p:spPr>
          <a:xfrm>
            <a:off x="152400" y="152400"/>
            <a:ext cx="6805275" cy="48914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333333"/>
                </a:solidFill>
                <a:highlight>
                  <a:srgbClr val="FFFFFF"/>
                </a:highlight>
              </a:rPr>
              <a:t>Floating-Point Numbers</a:t>
            </a:r>
            <a:endParaRPr sz="3400">
              <a:solidFill>
                <a:srgbClr val="333333"/>
              </a:solidFill>
              <a:highlight>
                <a:srgbClr val="FFFFFF"/>
              </a:highlight>
            </a:endParaRPr>
          </a:p>
          <a:p>
            <a:pPr marL="0" lvl="0" indent="0" algn="l" rtl="0">
              <a:spcBef>
                <a:spcPts val="900"/>
              </a:spcBef>
              <a:spcAft>
                <a:spcPts val="0"/>
              </a:spcAft>
              <a:buNone/>
            </a:pPr>
            <a:endParaRPr/>
          </a:p>
        </p:txBody>
      </p:sp>
      <p:sp>
        <p:nvSpPr>
          <p:cNvPr id="159" name="Google Shape;159;p31"/>
          <p:cNvSpPr txBox="1">
            <a:spLocks noGrp="1"/>
          </p:cNvSpPr>
          <p:nvPr>
            <p:ph type="body" idx="1"/>
          </p:nvPr>
        </p:nvSpPr>
        <p:spPr>
          <a:xfrm>
            <a:off x="311700" y="1152475"/>
            <a:ext cx="6281011"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i="1" dirty="0">
                <a:solidFill>
                  <a:srgbClr val="333333"/>
                </a:solidFill>
                <a:highlight>
                  <a:srgbClr val="FFFFFF"/>
                </a:highlight>
              </a:rPr>
              <a:t>Floating-point numbers</a:t>
            </a:r>
            <a:r>
              <a:rPr lang="en" sz="1800" b="1" dirty="0">
                <a:solidFill>
                  <a:srgbClr val="333333"/>
                </a:solidFill>
                <a:highlight>
                  <a:srgbClr val="FFFFFF"/>
                </a:highlight>
              </a:rPr>
              <a:t> are numbers with a fractional component, such as </a:t>
            </a:r>
            <a:r>
              <a:rPr lang="en" sz="1800" b="1" dirty="0">
                <a:solidFill>
                  <a:srgbClr val="666666"/>
                </a:solidFill>
                <a:highlight>
                  <a:srgbClr val="FFFFFF"/>
                </a:highlight>
                <a:latin typeface="Courier New"/>
                <a:ea typeface="Courier New"/>
                <a:cs typeface="Courier New"/>
                <a:sym typeface="Courier New"/>
              </a:rPr>
              <a:t>3.14159</a:t>
            </a:r>
            <a:r>
              <a:rPr lang="en" sz="1800" b="1" dirty="0">
                <a:solidFill>
                  <a:srgbClr val="333333"/>
                </a:solidFill>
                <a:highlight>
                  <a:srgbClr val="FFFFFF"/>
                </a:highlight>
              </a:rPr>
              <a:t>, </a:t>
            </a:r>
            <a:r>
              <a:rPr lang="en" sz="1800" b="1" dirty="0">
                <a:solidFill>
                  <a:srgbClr val="666666"/>
                </a:solidFill>
                <a:highlight>
                  <a:srgbClr val="FFFFFF"/>
                </a:highlight>
                <a:latin typeface="Courier New"/>
                <a:ea typeface="Courier New"/>
                <a:cs typeface="Courier New"/>
                <a:sym typeface="Courier New"/>
              </a:rPr>
              <a:t>0.1</a:t>
            </a:r>
            <a:r>
              <a:rPr lang="en" sz="1800" b="1" dirty="0">
                <a:solidFill>
                  <a:srgbClr val="333333"/>
                </a:solidFill>
                <a:highlight>
                  <a:srgbClr val="FFFFFF"/>
                </a:highlight>
              </a:rPr>
              <a:t>, and </a:t>
            </a:r>
            <a:r>
              <a:rPr lang="en" sz="1800" b="1" dirty="0">
                <a:solidFill>
                  <a:srgbClr val="666666"/>
                </a:solidFill>
                <a:highlight>
                  <a:srgbClr val="FFFFFF"/>
                </a:highlight>
                <a:latin typeface="Courier New"/>
                <a:ea typeface="Courier New"/>
                <a:cs typeface="Courier New"/>
                <a:sym typeface="Courier New"/>
              </a:rPr>
              <a:t>-273.15</a:t>
            </a:r>
            <a:endParaRPr sz="1800" b="1" dirty="0">
              <a:solidFill>
                <a:srgbClr val="666666"/>
              </a:solidFill>
              <a:highlight>
                <a:srgbClr val="FFFFFF"/>
              </a:highlight>
              <a:latin typeface="Courier New"/>
              <a:ea typeface="Courier New"/>
              <a:cs typeface="Courier New"/>
              <a:sym typeface="Courier New"/>
            </a:endParaRPr>
          </a:p>
          <a:p>
            <a:pPr marL="457200" lvl="0" indent="0" algn="l" rtl="0">
              <a:spcBef>
                <a:spcPts val="1600"/>
              </a:spcBef>
              <a:spcAft>
                <a:spcPts val="0"/>
              </a:spcAft>
              <a:buNone/>
            </a:pPr>
            <a:endParaRPr sz="1800" b="1" dirty="0">
              <a:solidFill>
                <a:srgbClr val="333333"/>
              </a:solidFill>
              <a:highlight>
                <a:srgbClr val="FFFFFF"/>
              </a:highlight>
            </a:endParaRPr>
          </a:p>
          <a:p>
            <a:pPr marL="457200" lvl="0" indent="0" algn="l" rtl="0">
              <a:spcBef>
                <a:spcPts val="1600"/>
              </a:spcBef>
              <a:spcAft>
                <a:spcPts val="0"/>
              </a:spcAft>
              <a:buNone/>
            </a:pPr>
            <a:endParaRPr sz="1800" b="1" dirty="0">
              <a:solidFill>
                <a:srgbClr val="333333"/>
              </a:solidFill>
              <a:highlight>
                <a:srgbClr val="FFFFFF"/>
              </a:highlight>
            </a:endParaRPr>
          </a:p>
          <a:p>
            <a:pPr marL="457200" lvl="0" indent="-342900" algn="l" rtl="0">
              <a:spcBef>
                <a:spcPts val="1600"/>
              </a:spcBef>
              <a:spcAft>
                <a:spcPts val="0"/>
              </a:spcAft>
              <a:buClr>
                <a:srgbClr val="666666"/>
              </a:buClr>
              <a:buSzPts val="1800"/>
              <a:buFont typeface="Courier New"/>
              <a:buChar char="●"/>
            </a:pPr>
            <a:r>
              <a:rPr lang="en" sz="1800" b="1" dirty="0">
                <a:solidFill>
                  <a:srgbClr val="333333"/>
                </a:solidFill>
                <a:highlight>
                  <a:srgbClr val="FFFFFF"/>
                </a:highlight>
              </a:rPr>
              <a:t>Floating-point types can represent a much wider range of values than integer types, and can store numbers that are much larger or smaller than can be stored in an </a:t>
            </a:r>
            <a:r>
              <a:rPr lang="en" sz="1800" b="1" dirty="0">
                <a:solidFill>
                  <a:srgbClr val="666666"/>
                </a:solidFill>
                <a:highlight>
                  <a:srgbClr val="FFFFFF"/>
                </a:highlight>
                <a:latin typeface="Courier New"/>
                <a:ea typeface="Courier New"/>
                <a:cs typeface="Courier New"/>
                <a:sym typeface="Courier New"/>
              </a:rPr>
              <a:t>Int</a:t>
            </a:r>
            <a:endParaRPr sz="1800" b="1" dirty="0">
              <a:solidFill>
                <a:srgbClr val="666666"/>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endParaRPr sz="1800" dirty="0">
              <a:solidFill>
                <a:srgbClr val="666666"/>
              </a:solidFill>
              <a:highlight>
                <a:srgbClr val="FFFFFF"/>
              </a:highlight>
              <a:latin typeface="Courier New"/>
              <a:ea typeface="Courier New"/>
              <a:cs typeface="Courier New"/>
              <a:sym typeface="Courier New"/>
            </a:endParaRPr>
          </a:p>
          <a:p>
            <a:pPr marL="0" lvl="0" indent="0" algn="l" rtl="0">
              <a:spcBef>
                <a:spcPts val="1600"/>
              </a:spcBef>
              <a:spcAft>
                <a:spcPts val="1600"/>
              </a:spcAft>
              <a:buNone/>
            </a:pPr>
            <a:endParaRPr dirty="0">
              <a:solidFill>
                <a:srgbClr val="666666"/>
              </a:solidFill>
              <a:highlight>
                <a:srgbClr val="FFFFFF"/>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19789" y="136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Necessary Hardware and Software</a:t>
            </a:r>
            <a:endParaRPr sz="3000" dirty="0"/>
          </a:p>
        </p:txBody>
      </p:sp>
      <p:sp>
        <p:nvSpPr>
          <p:cNvPr id="73" name="Google Shape;73;p16"/>
          <p:cNvSpPr txBox="1">
            <a:spLocks noGrp="1"/>
          </p:cNvSpPr>
          <p:nvPr>
            <p:ph type="body" idx="1"/>
          </p:nvPr>
        </p:nvSpPr>
        <p:spPr>
          <a:xfrm>
            <a:off x="119789" y="1017724"/>
            <a:ext cx="7455055" cy="3813919"/>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 sz="1800" dirty="0">
                <a:solidFill>
                  <a:srgbClr val="3C3C3C"/>
                </a:solidFill>
                <a:highlight>
                  <a:srgbClr val="FAFAFA"/>
                </a:highlight>
                <a:latin typeface="Roboto"/>
                <a:ea typeface="Roboto"/>
                <a:cs typeface="Roboto"/>
                <a:sym typeface="Roboto"/>
              </a:rPr>
              <a:t>To build and run the applications, you will need a Mac running macOS El Capitan</a:t>
            </a:r>
            <a:endParaRPr sz="1800" dirty="0">
              <a:solidFill>
                <a:srgbClr val="3C3C3C"/>
              </a:solidFill>
              <a:highlight>
                <a:srgbClr val="FAFAFA"/>
              </a:highlight>
              <a:latin typeface="Roboto"/>
              <a:ea typeface="Roboto"/>
              <a:cs typeface="Roboto"/>
              <a:sym typeface="Roboto"/>
            </a:endParaRPr>
          </a:p>
          <a:p>
            <a:pPr marL="0" lvl="0" indent="0" algn="l" rtl="0">
              <a:lnSpc>
                <a:spcPct val="100000"/>
              </a:lnSpc>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lnSpc>
                <a:spcPct val="100000"/>
              </a:lnSpc>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You will also need to install Xcode, Apple’s integrated development environment (IDE), which is available on the App Store. </a:t>
            </a:r>
            <a:endParaRPr sz="1800" dirty="0">
              <a:solidFill>
                <a:srgbClr val="3C3C3C"/>
              </a:solidFill>
              <a:highlight>
                <a:srgbClr val="FAFAFA"/>
              </a:highlight>
              <a:latin typeface="Roboto"/>
              <a:ea typeface="Roboto"/>
              <a:cs typeface="Roboto"/>
              <a:sym typeface="Roboto"/>
            </a:endParaRPr>
          </a:p>
          <a:p>
            <a:pPr marL="0" lvl="0" indent="0" algn="l" rtl="0">
              <a:lnSpc>
                <a:spcPct val="100000"/>
              </a:lnSpc>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lnSpc>
                <a:spcPct val="200000"/>
              </a:lnSpc>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Xcode includes the Swift compiler as well as other development tools</a:t>
            </a:r>
            <a:endParaRPr sz="18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333333"/>
                </a:solidFill>
                <a:highlight>
                  <a:srgbClr val="FFFFFF"/>
                </a:highlight>
              </a:rPr>
              <a:t>Floating-Point Numbers types</a:t>
            </a:r>
            <a:endParaRPr sz="3400">
              <a:solidFill>
                <a:srgbClr val="333333"/>
              </a:solidFill>
              <a:highlight>
                <a:srgbClr val="FFFFFF"/>
              </a:highlight>
            </a:endParaRPr>
          </a:p>
          <a:p>
            <a:pPr marL="0" lvl="0" indent="0" algn="l" rtl="0">
              <a:spcBef>
                <a:spcPts val="900"/>
              </a:spcBef>
              <a:spcAft>
                <a:spcPts val="0"/>
              </a:spcAft>
              <a:buNone/>
            </a:pPr>
            <a:endParaRPr/>
          </a:p>
        </p:txBody>
      </p:sp>
      <p:pic>
        <p:nvPicPr>
          <p:cNvPr id="165" name="Google Shape;165;p32"/>
          <p:cNvPicPr preferRelativeResize="0"/>
          <p:nvPr/>
        </p:nvPicPr>
        <p:blipFill>
          <a:blip r:embed="rId3">
            <a:alphaModFix/>
          </a:blip>
          <a:stretch>
            <a:fillRect/>
          </a:stretch>
        </p:blipFill>
        <p:spPr>
          <a:xfrm>
            <a:off x="152400" y="1196316"/>
            <a:ext cx="6915150" cy="866775"/>
          </a:xfrm>
          <a:prstGeom prst="rect">
            <a:avLst/>
          </a:prstGeom>
          <a:noFill/>
          <a:ln>
            <a:noFill/>
          </a:ln>
        </p:spPr>
      </p:pic>
      <p:pic>
        <p:nvPicPr>
          <p:cNvPr id="166" name="Google Shape;166;p32"/>
          <p:cNvPicPr preferRelativeResize="0"/>
          <p:nvPr/>
        </p:nvPicPr>
        <p:blipFill>
          <a:blip r:embed="rId4">
            <a:alphaModFix/>
          </a:blip>
          <a:stretch>
            <a:fillRect/>
          </a:stretch>
        </p:blipFill>
        <p:spPr>
          <a:xfrm>
            <a:off x="152401" y="2588025"/>
            <a:ext cx="7840132" cy="2403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C3C3C"/>
                </a:solidFill>
                <a:highlight>
                  <a:srgbClr val="FAFAFA"/>
                </a:highlight>
                <a:latin typeface="Roboto"/>
                <a:ea typeface="Roboto"/>
                <a:cs typeface="Roboto"/>
                <a:sym typeface="Roboto"/>
              </a:rPr>
              <a:t>Floating-point and Double values</a:t>
            </a:r>
            <a:endParaRPr sz="2400"/>
          </a:p>
        </p:txBody>
      </p:sp>
      <p:pic>
        <p:nvPicPr>
          <p:cNvPr id="172" name="Google Shape;172;p33"/>
          <p:cNvPicPr preferRelativeResize="0"/>
          <p:nvPr/>
        </p:nvPicPr>
        <p:blipFill>
          <a:blip r:embed="rId3">
            <a:alphaModFix/>
          </a:blip>
          <a:stretch>
            <a:fillRect/>
          </a:stretch>
        </p:blipFill>
        <p:spPr>
          <a:xfrm>
            <a:off x="730375" y="1664975"/>
            <a:ext cx="6810603" cy="2261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131078" y="1176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333333"/>
                </a:solidFill>
              </a:rPr>
              <a:t>Type Annotations???</a:t>
            </a:r>
            <a:endParaRPr sz="1800" dirty="0">
              <a:solidFill>
                <a:srgbClr val="333333"/>
              </a:solidFill>
            </a:endParaRPr>
          </a:p>
          <a:p>
            <a:pPr marL="0" lvl="0" indent="0" algn="l" rtl="0">
              <a:spcBef>
                <a:spcPts val="700"/>
              </a:spcBef>
              <a:spcAft>
                <a:spcPts val="0"/>
              </a:spcAft>
              <a:buNone/>
            </a:pPr>
            <a:endParaRPr dirty="0"/>
          </a:p>
        </p:txBody>
      </p:sp>
      <p:sp>
        <p:nvSpPr>
          <p:cNvPr id="191" name="Google Shape;191;p36"/>
          <p:cNvSpPr txBox="1">
            <a:spLocks noGrp="1"/>
          </p:cNvSpPr>
          <p:nvPr>
            <p:ph type="body" idx="1"/>
          </p:nvPr>
        </p:nvSpPr>
        <p:spPr>
          <a:xfrm>
            <a:off x="243967" y="690347"/>
            <a:ext cx="6958344"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Char char="●"/>
            </a:pPr>
            <a:r>
              <a:rPr lang="en" sz="1800" dirty="0">
                <a:solidFill>
                  <a:srgbClr val="333333"/>
                </a:solidFill>
                <a:highlight>
                  <a:srgbClr val="FFFFFF"/>
                </a:highlight>
              </a:rPr>
              <a:t>You can provide a </a:t>
            </a:r>
            <a:r>
              <a:rPr lang="en" sz="1800" i="1" dirty="0">
                <a:solidFill>
                  <a:srgbClr val="333333"/>
                </a:solidFill>
                <a:highlight>
                  <a:srgbClr val="FFFFFF"/>
                </a:highlight>
              </a:rPr>
              <a:t>type annotation</a:t>
            </a:r>
            <a:r>
              <a:rPr lang="en" sz="1800" dirty="0">
                <a:solidFill>
                  <a:srgbClr val="333333"/>
                </a:solidFill>
                <a:highlight>
                  <a:srgbClr val="FFFFFF"/>
                </a:highlight>
              </a:rPr>
              <a:t> when you declare a constant or variable, to be clear about the kind of values the constant or variable can store</a:t>
            </a:r>
            <a:endParaRPr sz="1800" dirty="0">
              <a:solidFill>
                <a:srgbClr val="333333"/>
              </a:solidFill>
              <a:highlight>
                <a:srgbClr val="FFFFFF"/>
              </a:highlight>
            </a:endParaRPr>
          </a:p>
          <a:p>
            <a:pPr marL="457200" lvl="0" indent="0" algn="l" rtl="0">
              <a:spcBef>
                <a:spcPts val="1600"/>
              </a:spcBef>
              <a:spcAft>
                <a:spcPts val="0"/>
              </a:spcAft>
              <a:buNone/>
            </a:pPr>
            <a:endParaRPr sz="1800" dirty="0">
              <a:solidFill>
                <a:srgbClr val="333333"/>
              </a:solidFill>
              <a:highlight>
                <a:srgbClr val="FFFFFF"/>
              </a:highlight>
            </a:endParaRPr>
          </a:p>
          <a:p>
            <a:pPr marL="457200" lvl="0" indent="-342900" algn="l" rtl="0">
              <a:spcBef>
                <a:spcPts val="1600"/>
              </a:spcBef>
              <a:spcAft>
                <a:spcPts val="0"/>
              </a:spcAft>
              <a:buClr>
                <a:srgbClr val="333333"/>
              </a:buClr>
              <a:buSzPts val="1800"/>
              <a:buChar char="●"/>
            </a:pPr>
            <a:r>
              <a:rPr lang="en" sz="1800" dirty="0">
                <a:solidFill>
                  <a:srgbClr val="333333"/>
                </a:solidFill>
                <a:highlight>
                  <a:srgbClr val="FFFFFF"/>
                </a:highlight>
              </a:rPr>
              <a:t>Write a type annotation by placing a colon after the constant or variable name, followed by a space, followed by the name of the type to use</a:t>
            </a:r>
            <a:endParaRPr dirty="0">
              <a:solidFill>
                <a:srgbClr val="333333"/>
              </a:solidFill>
              <a:highlight>
                <a:srgbClr val="FFFFFF"/>
              </a:highlight>
            </a:endParaRPr>
          </a:p>
          <a:p>
            <a:pPr marL="0" lvl="0" indent="0" algn="ctr" rtl="0">
              <a:spcBef>
                <a:spcPts val="1600"/>
              </a:spcBef>
              <a:spcAft>
                <a:spcPts val="0"/>
              </a:spcAft>
              <a:buNone/>
            </a:pPr>
            <a:r>
              <a:rPr lang="en" sz="2000" b="1" dirty="0">
                <a:solidFill>
                  <a:srgbClr val="AA0D91"/>
                </a:solidFill>
                <a:highlight>
                  <a:srgbClr val="FFFFFF"/>
                </a:highlight>
                <a:latin typeface="Courier New"/>
                <a:ea typeface="Courier New"/>
                <a:cs typeface="Courier New"/>
                <a:sym typeface="Courier New"/>
              </a:rPr>
              <a:t>var</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welcomeMessage</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5C2699"/>
                </a:solidFill>
                <a:highlight>
                  <a:srgbClr val="FFFFFF"/>
                </a:highlight>
                <a:latin typeface="Courier New"/>
                <a:ea typeface="Courier New"/>
                <a:cs typeface="Courier New"/>
                <a:sym typeface="Courier New"/>
              </a:rPr>
              <a:t>String</a:t>
            </a:r>
            <a:endParaRPr sz="2000" b="1" dirty="0">
              <a:solidFill>
                <a:srgbClr val="5C2699"/>
              </a:solidFill>
              <a:highlight>
                <a:srgbClr val="FFFFFF"/>
              </a:highlight>
              <a:latin typeface="Courier New"/>
              <a:ea typeface="Courier New"/>
              <a:cs typeface="Courier New"/>
              <a:sym typeface="Courier New"/>
            </a:endParaRPr>
          </a:p>
          <a:p>
            <a:pPr marL="0" lvl="0" indent="0" algn="ctr" rtl="0">
              <a:spcBef>
                <a:spcPts val="1600"/>
              </a:spcBef>
              <a:spcAft>
                <a:spcPts val="0"/>
              </a:spcAft>
              <a:buNone/>
            </a:pPr>
            <a:r>
              <a:rPr lang="en" sz="2000" b="1" dirty="0">
                <a:solidFill>
                  <a:srgbClr val="AA0D91"/>
                </a:solidFill>
                <a:highlight>
                  <a:srgbClr val="FFFFFF"/>
                </a:highlight>
                <a:latin typeface="Courier New"/>
                <a:ea typeface="Courier New"/>
                <a:cs typeface="Courier New"/>
                <a:sym typeface="Courier New"/>
              </a:rPr>
              <a:t>var</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red</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green</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blue</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5C2699"/>
                </a:solidFill>
                <a:highlight>
                  <a:srgbClr val="FFFFFF"/>
                </a:highlight>
                <a:latin typeface="Courier New"/>
                <a:ea typeface="Courier New"/>
                <a:cs typeface="Courier New"/>
                <a:sym typeface="Courier New"/>
              </a:rPr>
              <a:t>Double</a:t>
            </a:r>
            <a:endParaRPr sz="2000" b="1" dirty="0">
              <a:solidFill>
                <a:srgbClr val="5C2699"/>
              </a:solidFill>
              <a:highlight>
                <a:srgbClr val="FFFFFF"/>
              </a:highlight>
              <a:latin typeface="Courier New"/>
              <a:ea typeface="Courier New"/>
              <a:cs typeface="Courier New"/>
              <a:sym typeface="Courier New"/>
            </a:endParaRPr>
          </a:p>
          <a:p>
            <a:pPr marL="0" lvl="0" indent="0" algn="l" rtl="0">
              <a:spcBef>
                <a:spcPts val="1600"/>
              </a:spcBef>
              <a:spcAft>
                <a:spcPts val="1600"/>
              </a:spcAft>
              <a:buNone/>
            </a:pPr>
            <a:endParaRPr sz="1050" dirty="0">
              <a:solidFill>
                <a:srgbClr val="5C2699"/>
              </a:solidFill>
              <a:highlight>
                <a:srgbClr val="FFFFFF"/>
              </a:highlight>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C3C3C"/>
                </a:solidFill>
                <a:highlight>
                  <a:srgbClr val="FAFAFA"/>
                </a:highlight>
                <a:latin typeface="Roboto"/>
                <a:ea typeface="Roboto"/>
                <a:cs typeface="Roboto"/>
                <a:sym typeface="Roboto"/>
              </a:rPr>
              <a:t>Type inference</a:t>
            </a:r>
            <a:endParaRPr sz="3000"/>
          </a:p>
        </p:txBody>
      </p:sp>
      <p:sp>
        <p:nvSpPr>
          <p:cNvPr id="197" name="Google Shape;197;p37"/>
          <p:cNvSpPr txBox="1">
            <a:spLocks noGrp="1"/>
          </p:cNvSpPr>
          <p:nvPr>
            <p:ph type="body" idx="1"/>
          </p:nvPr>
        </p:nvSpPr>
        <p:spPr>
          <a:xfrm>
            <a:off x="311700" y="1152475"/>
            <a:ext cx="7116389"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3C3C3C"/>
                </a:solidFill>
                <a:highlight>
                  <a:srgbClr val="FAFAFA"/>
                </a:highlight>
                <a:latin typeface="Roboto"/>
                <a:ea typeface="Roboto"/>
                <a:cs typeface="Roboto"/>
                <a:sym typeface="Roboto"/>
              </a:rPr>
              <a:t>Type inference allows us to omit the variable type when the variable is defined with an initial value</a:t>
            </a:r>
            <a:endParaRPr sz="18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myInt = 1 // Integer type</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x = 3.14 // Double type </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y = "Hello" // String type </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z = true // Boolean type</a:t>
            </a:r>
            <a:endParaRPr sz="2400" dirty="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93CF6CA-14DB-4DE6-B21E-AF262759DE1E}"/>
              </a:ext>
            </a:extLst>
          </p:cNvPr>
          <p:cNvSpPr>
            <a:spLocks noGrp="1"/>
          </p:cNvSpPr>
          <p:nvPr>
            <p:ph type="title"/>
          </p:nvPr>
        </p:nvSpPr>
        <p:spPr>
          <a:xfrm>
            <a:off x="349955" y="95956"/>
            <a:ext cx="2641601" cy="626533"/>
          </a:xfrm>
          <a:solidFill>
            <a:schemeClr val="accent3">
              <a:lumMod val="60000"/>
              <a:lumOff val="40000"/>
            </a:schemeClr>
          </a:solidFill>
        </p:spPr>
        <p:txBody>
          <a:bodyPr/>
          <a:lstStyle/>
          <a:p>
            <a:pPr eaLnBrk="1" hangingPunct="1"/>
            <a:r>
              <a:rPr lang="en-US" altLang="en-US" dirty="0"/>
              <a:t>Introduction</a:t>
            </a:r>
            <a:endParaRPr lang="he-IL" altLang="en-US" dirty="0"/>
          </a:p>
        </p:txBody>
      </p:sp>
      <p:sp>
        <p:nvSpPr>
          <p:cNvPr id="5123" name="Content Placeholder 2">
            <a:extLst>
              <a:ext uri="{FF2B5EF4-FFF2-40B4-BE49-F238E27FC236}">
                <a16:creationId xmlns:a16="http://schemas.microsoft.com/office/drawing/2014/main" id="{A750D137-8566-409D-BC7D-D4872EB23BF2}"/>
              </a:ext>
            </a:extLst>
          </p:cNvPr>
          <p:cNvSpPr>
            <a:spLocks noGrp="1"/>
          </p:cNvSpPr>
          <p:nvPr>
            <p:ph idx="1"/>
          </p:nvPr>
        </p:nvSpPr>
        <p:spPr>
          <a:xfrm>
            <a:off x="349956" y="952500"/>
            <a:ext cx="6447501" cy="2910580"/>
          </a:xfrm>
        </p:spPr>
        <p:txBody>
          <a:bodyPr>
            <a:normAutofit/>
          </a:bodyPr>
          <a:lstStyle/>
          <a:p>
            <a:pPr eaLnBrk="1" hangingPunct="1">
              <a:buFontTx/>
              <a:buChar char="•"/>
            </a:pPr>
            <a:r>
              <a:rPr lang="en-US" altLang="en-US" sz="1800" dirty="0"/>
              <a:t>Computers can be programmed</a:t>
            </a:r>
          </a:p>
          <a:p>
            <a:pPr lvl="1" eaLnBrk="1" hangingPunct="1"/>
            <a:r>
              <a:rPr lang="en-US" altLang="en-US" sz="1800" dirty="0"/>
              <a:t>Designed to do any job that a program tells them to</a:t>
            </a:r>
          </a:p>
          <a:p>
            <a:pPr eaLnBrk="1" hangingPunct="1">
              <a:buFontTx/>
              <a:buChar char="•"/>
            </a:pPr>
            <a:r>
              <a:rPr lang="en-US" altLang="en-US" sz="1800" u="sng" dirty="0"/>
              <a:t>Program</a:t>
            </a:r>
            <a:r>
              <a:rPr lang="en-US" altLang="en-US" sz="1800" dirty="0"/>
              <a:t>: set of instructions that a computer follows to perform a task</a:t>
            </a:r>
          </a:p>
          <a:p>
            <a:pPr lvl="1" eaLnBrk="1" hangingPunct="1"/>
            <a:r>
              <a:rPr lang="en-US" altLang="en-US" sz="1800" dirty="0"/>
              <a:t>Commonly referred to as </a:t>
            </a:r>
            <a:r>
              <a:rPr lang="en-US" altLang="en-US" sz="1800" i="1" dirty="0"/>
              <a:t>Software</a:t>
            </a:r>
          </a:p>
          <a:p>
            <a:pPr eaLnBrk="1" hangingPunct="1">
              <a:buFontTx/>
              <a:buChar char="•"/>
            </a:pPr>
            <a:r>
              <a:rPr lang="en-US" altLang="en-US" sz="1800" u="sng" dirty="0"/>
              <a:t>Programmer</a:t>
            </a:r>
            <a:r>
              <a:rPr lang="en-US" altLang="en-US" sz="1800" dirty="0"/>
              <a:t>: person who can design, create, and test computer programs</a:t>
            </a:r>
          </a:p>
          <a:p>
            <a:pPr lvl="1" eaLnBrk="1" hangingPunct="1"/>
            <a:r>
              <a:rPr lang="en-US" altLang="en-US" sz="1800" dirty="0"/>
              <a:t>Also known as software developer</a:t>
            </a:r>
            <a:endParaRPr lang="he-IL" alt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9F6E1DB-A450-4A85-B7D3-B358ADB652CB}"/>
              </a:ext>
            </a:extLst>
          </p:cNvPr>
          <p:cNvSpPr>
            <a:spLocks noGrp="1"/>
          </p:cNvSpPr>
          <p:nvPr>
            <p:ph type="title"/>
          </p:nvPr>
        </p:nvSpPr>
        <p:spPr/>
        <p:txBody>
          <a:bodyPr/>
          <a:lstStyle/>
          <a:p>
            <a:pPr eaLnBrk="1" hangingPunct="1"/>
            <a:r>
              <a:rPr lang="en-US" altLang="en-US" dirty="0"/>
              <a:t>Software</a:t>
            </a:r>
            <a:endParaRPr lang="he-IL" altLang="en-US" dirty="0"/>
          </a:p>
        </p:txBody>
      </p:sp>
      <p:sp>
        <p:nvSpPr>
          <p:cNvPr id="12291" name="Content Placeholder 2">
            <a:extLst>
              <a:ext uri="{FF2B5EF4-FFF2-40B4-BE49-F238E27FC236}">
                <a16:creationId xmlns:a16="http://schemas.microsoft.com/office/drawing/2014/main" id="{1A76B919-4DB2-488B-811C-25248D1841FC}"/>
              </a:ext>
            </a:extLst>
          </p:cNvPr>
          <p:cNvSpPr>
            <a:spLocks noGrp="1"/>
          </p:cNvSpPr>
          <p:nvPr>
            <p:ph idx="1"/>
          </p:nvPr>
        </p:nvSpPr>
        <p:spPr/>
        <p:txBody>
          <a:bodyPr>
            <a:normAutofit/>
          </a:bodyPr>
          <a:lstStyle/>
          <a:p>
            <a:pPr eaLnBrk="1" hangingPunct="1">
              <a:buFontTx/>
              <a:buChar char="•"/>
            </a:pPr>
            <a:r>
              <a:rPr lang="en-US" altLang="en-US" sz="1800" dirty="0"/>
              <a:t>Everything the computer does is controlled by software</a:t>
            </a:r>
          </a:p>
          <a:p>
            <a:pPr lvl="1" eaLnBrk="1" hangingPunct="1"/>
            <a:r>
              <a:rPr lang="en-US" altLang="en-US" sz="1800" dirty="0"/>
              <a:t>General categories:</a:t>
            </a:r>
          </a:p>
          <a:p>
            <a:pPr lvl="2" eaLnBrk="1" hangingPunct="1">
              <a:buFontTx/>
              <a:buChar char="•"/>
            </a:pPr>
            <a:r>
              <a:rPr lang="en-US" altLang="en-US" sz="1400" dirty="0"/>
              <a:t>Application software</a:t>
            </a:r>
          </a:p>
          <a:p>
            <a:pPr lvl="2" eaLnBrk="1" hangingPunct="1">
              <a:buFontTx/>
              <a:buChar char="•"/>
            </a:pPr>
            <a:r>
              <a:rPr lang="en-US" altLang="en-US" sz="1400" dirty="0"/>
              <a:t>System software</a:t>
            </a:r>
          </a:p>
          <a:p>
            <a:pPr eaLnBrk="1" hangingPunct="1">
              <a:buFontTx/>
              <a:buChar char="•"/>
            </a:pPr>
            <a:r>
              <a:rPr lang="en-US" altLang="en-US" sz="1800" u="sng" dirty="0"/>
              <a:t>Application software</a:t>
            </a:r>
            <a:r>
              <a:rPr lang="en-US" altLang="en-US" sz="1800" dirty="0"/>
              <a:t>: programs that make computer useful for every-day tasks</a:t>
            </a:r>
          </a:p>
          <a:p>
            <a:pPr lvl="1" eaLnBrk="1" hangingPunct="1"/>
            <a:r>
              <a:rPr lang="en-US" altLang="en-US" sz="1800" dirty="0"/>
              <a:t>Examples: word processing, email, games, and Web browsers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7640BB4-64D6-4BDB-A4DF-B219FA0752AE}"/>
              </a:ext>
            </a:extLst>
          </p:cNvPr>
          <p:cNvSpPr>
            <a:spLocks noGrp="1"/>
          </p:cNvSpPr>
          <p:nvPr>
            <p:ph type="title"/>
          </p:nvPr>
        </p:nvSpPr>
        <p:spPr/>
        <p:txBody>
          <a:bodyPr/>
          <a:lstStyle/>
          <a:p>
            <a:pPr eaLnBrk="1" hangingPunct="1"/>
            <a:r>
              <a:rPr lang="en-US" altLang="en-US"/>
              <a:t>Software (cont’d.)</a:t>
            </a:r>
            <a:endParaRPr lang="he-IL" altLang="en-US"/>
          </a:p>
        </p:txBody>
      </p:sp>
      <p:sp>
        <p:nvSpPr>
          <p:cNvPr id="13315" name="Content Placeholder 2">
            <a:extLst>
              <a:ext uri="{FF2B5EF4-FFF2-40B4-BE49-F238E27FC236}">
                <a16:creationId xmlns:a16="http://schemas.microsoft.com/office/drawing/2014/main" id="{14564B35-06D2-4E15-A8E8-6A4FCC2E8F83}"/>
              </a:ext>
            </a:extLst>
          </p:cNvPr>
          <p:cNvSpPr>
            <a:spLocks noGrp="1"/>
          </p:cNvSpPr>
          <p:nvPr>
            <p:ph idx="1"/>
          </p:nvPr>
        </p:nvSpPr>
        <p:spPr/>
        <p:txBody>
          <a:bodyPr>
            <a:normAutofit/>
          </a:bodyPr>
          <a:lstStyle/>
          <a:p>
            <a:pPr eaLnBrk="1" hangingPunct="1">
              <a:buFontTx/>
              <a:buChar char="•"/>
            </a:pPr>
            <a:r>
              <a:rPr lang="en-US" altLang="en-US" sz="1800" u="sng" dirty="0"/>
              <a:t>System software</a:t>
            </a:r>
            <a:r>
              <a:rPr lang="en-US" altLang="en-US" sz="1800" dirty="0"/>
              <a:t>: programs that control and manage basic operations of a computer</a:t>
            </a:r>
          </a:p>
          <a:p>
            <a:pPr lvl="1" eaLnBrk="1" hangingPunct="1"/>
            <a:r>
              <a:rPr lang="en-US" altLang="en-US" sz="1800" dirty="0"/>
              <a:t>Operating system: controls operations of hardware components</a:t>
            </a:r>
          </a:p>
          <a:p>
            <a:pPr lvl="1" eaLnBrk="1" hangingPunct="1"/>
            <a:r>
              <a:rPr lang="en-US" altLang="en-US" sz="1800" dirty="0"/>
              <a:t>Utility Program: performs specific task to enhance computer operation or safeguard data</a:t>
            </a:r>
          </a:p>
          <a:p>
            <a:pPr lvl="1" eaLnBrk="1" hangingPunct="1"/>
            <a:r>
              <a:rPr lang="en-US" altLang="en-US" sz="1800" dirty="0"/>
              <a:t>Software development tools: used to create, modify, and test software programs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D9FD22A-58E0-498D-BCF0-961CAAF87624}"/>
              </a:ext>
            </a:extLst>
          </p:cNvPr>
          <p:cNvSpPr>
            <a:spLocks noGrp="1"/>
          </p:cNvSpPr>
          <p:nvPr>
            <p:ph type="title"/>
          </p:nvPr>
        </p:nvSpPr>
        <p:spPr/>
        <p:txBody>
          <a:bodyPr/>
          <a:lstStyle/>
          <a:p>
            <a:pPr eaLnBrk="1" hangingPunct="1"/>
            <a:r>
              <a:rPr lang="en-US" altLang="en-US" dirty="0"/>
              <a:t>How Computers Store Data</a:t>
            </a:r>
            <a:endParaRPr lang="he-IL" altLang="en-US" dirty="0"/>
          </a:p>
        </p:txBody>
      </p:sp>
      <p:sp>
        <p:nvSpPr>
          <p:cNvPr id="14339" name="Content Placeholder 2">
            <a:extLst>
              <a:ext uri="{FF2B5EF4-FFF2-40B4-BE49-F238E27FC236}">
                <a16:creationId xmlns:a16="http://schemas.microsoft.com/office/drawing/2014/main" id="{0834F0FB-D5AA-4577-A442-5DF48AD58C91}"/>
              </a:ext>
            </a:extLst>
          </p:cNvPr>
          <p:cNvSpPr>
            <a:spLocks noGrp="1"/>
          </p:cNvSpPr>
          <p:nvPr>
            <p:ph idx="1"/>
          </p:nvPr>
        </p:nvSpPr>
        <p:spPr/>
        <p:txBody>
          <a:bodyPr>
            <a:normAutofit fontScale="92500" lnSpcReduction="10000"/>
          </a:bodyPr>
          <a:lstStyle/>
          <a:p>
            <a:pPr eaLnBrk="1" hangingPunct="1">
              <a:buFontTx/>
              <a:buChar char="•"/>
            </a:pPr>
            <a:r>
              <a:rPr lang="en-US" altLang="en-US" sz="2000" dirty="0"/>
              <a:t>All data in a computer is stored in sequences of 0s and 1s</a:t>
            </a:r>
          </a:p>
          <a:p>
            <a:pPr eaLnBrk="1" hangingPunct="1">
              <a:buFontTx/>
              <a:buChar char="•"/>
            </a:pPr>
            <a:r>
              <a:rPr lang="en-US" altLang="en-US" sz="2000" u="sng" dirty="0"/>
              <a:t>Byte</a:t>
            </a:r>
            <a:r>
              <a:rPr lang="en-US" altLang="en-US" sz="2000" dirty="0"/>
              <a:t>: just enough memory to store letter or small number</a:t>
            </a:r>
          </a:p>
          <a:p>
            <a:pPr lvl="1" eaLnBrk="1" hangingPunct="1"/>
            <a:r>
              <a:rPr lang="en-US" altLang="en-US" sz="2000" dirty="0"/>
              <a:t>Divided into eight bits</a:t>
            </a:r>
          </a:p>
          <a:p>
            <a:pPr lvl="1" eaLnBrk="1" hangingPunct="1"/>
            <a:r>
              <a:rPr lang="en-US" altLang="en-US" sz="2000" u="sng" dirty="0"/>
              <a:t>Bit</a:t>
            </a:r>
            <a:r>
              <a:rPr lang="en-US" altLang="en-US" sz="2000" dirty="0"/>
              <a:t>: electrical component that can hold positive or negative charge, like on/off switch</a:t>
            </a:r>
          </a:p>
          <a:p>
            <a:pPr lvl="1" eaLnBrk="1" hangingPunct="1"/>
            <a:r>
              <a:rPr lang="en-US" altLang="en-US" sz="2000" dirty="0"/>
              <a:t>The on/off pattern of bits in a byte represents data stored in the byte</a:t>
            </a:r>
            <a:endParaRPr lang="he-IL"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27412C-6A47-4020-90B6-07FA2CD292EF}"/>
              </a:ext>
            </a:extLst>
          </p:cNvPr>
          <p:cNvSpPr>
            <a:spLocks noGrp="1"/>
          </p:cNvSpPr>
          <p:nvPr>
            <p:ph type="title"/>
          </p:nvPr>
        </p:nvSpPr>
        <p:spPr/>
        <p:txBody>
          <a:bodyPr/>
          <a:lstStyle/>
          <a:p>
            <a:pPr eaLnBrk="1" hangingPunct="1"/>
            <a:r>
              <a:rPr lang="en-US" altLang="en-US"/>
              <a:t>Storing Numbers</a:t>
            </a:r>
            <a:endParaRPr lang="he-IL" altLang="en-US"/>
          </a:p>
        </p:txBody>
      </p:sp>
      <p:sp>
        <p:nvSpPr>
          <p:cNvPr id="15363" name="Content Placeholder 2">
            <a:extLst>
              <a:ext uri="{FF2B5EF4-FFF2-40B4-BE49-F238E27FC236}">
                <a16:creationId xmlns:a16="http://schemas.microsoft.com/office/drawing/2014/main" id="{113754C6-E0B7-4976-BCF1-D69223A5B9B8}"/>
              </a:ext>
            </a:extLst>
          </p:cNvPr>
          <p:cNvSpPr>
            <a:spLocks noGrp="1"/>
          </p:cNvSpPr>
          <p:nvPr>
            <p:ph idx="1"/>
          </p:nvPr>
        </p:nvSpPr>
        <p:spPr/>
        <p:txBody>
          <a:bodyPr/>
          <a:lstStyle/>
          <a:p>
            <a:pPr eaLnBrk="1" hangingPunct="1">
              <a:buFontTx/>
              <a:buChar char="•"/>
            </a:pPr>
            <a:r>
              <a:rPr lang="en-US" altLang="en-US" sz="1800" dirty="0"/>
              <a:t>Bit represents two values, 0 and 1</a:t>
            </a:r>
          </a:p>
          <a:p>
            <a:pPr eaLnBrk="1" hangingPunct="1">
              <a:buFontTx/>
              <a:buChar char="•"/>
            </a:pPr>
            <a:r>
              <a:rPr lang="en-US" altLang="en-US" sz="1800" dirty="0"/>
              <a:t>Computers use binary numbering system</a:t>
            </a:r>
          </a:p>
          <a:p>
            <a:pPr lvl="1" eaLnBrk="1" hangingPunct="1"/>
            <a:r>
              <a:rPr lang="en-US" altLang="en-US" sz="1800" dirty="0"/>
              <a:t>Position of digit </a:t>
            </a:r>
            <a:r>
              <a:rPr lang="en-US" altLang="en-US" sz="1800" dirty="0">
                <a:latin typeface="Courier New" panose="02070309020205020404" pitchFamily="49" charset="0"/>
                <a:cs typeface="Courier New" panose="02070309020205020404" pitchFamily="49" charset="0"/>
              </a:rPr>
              <a:t>j</a:t>
            </a:r>
            <a:r>
              <a:rPr lang="en-US" altLang="en-US" sz="1800" dirty="0"/>
              <a:t> is assigned the value 2</a:t>
            </a:r>
            <a:r>
              <a:rPr lang="en-US" altLang="en-US" sz="1800" baseline="30000" dirty="0">
                <a:latin typeface="Courier New" panose="02070309020205020404" pitchFamily="49" charset="0"/>
                <a:cs typeface="Courier New" panose="02070309020205020404" pitchFamily="49" charset="0"/>
              </a:rPr>
              <a:t>j-1</a:t>
            </a:r>
          </a:p>
          <a:p>
            <a:pPr lvl="1" eaLnBrk="1" hangingPunct="1"/>
            <a:r>
              <a:rPr lang="en-US" altLang="en-US" sz="1800" dirty="0"/>
              <a:t>To determine value of binary number sum position values of the 1s</a:t>
            </a:r>
          </a:p>
          <a:p>
            <a:pPr eaLnBrk="1" hangingPunct="1">
              <a:buFontTx/>
              <a:buChar char="•"/>
            </a:pPr>
            <a:r>
              <a:rPr lang="en-US" altLang="en-US" sz="1800" dirty="0"/>
              <a:t>Byte size limits are 0 and 255</a:t>
            </a:r>
          </a:p>
          <a:p>
            <a:pPr lvl="1" eaLnBrk="1" hangingPunct="1"/>
            <a:r>
              <a:rPr lang="en-US" altLang="en-US" sz="1800" dirty="0"/>
              <a:t>0 = all bits off; 255 = all bits on</a:t>
            </a:r>
          </a:p>
          <a:p>
            <a:pPr lvl="1" eaLnBrk="1" hangingPunct="1"/>
            <a:r>
              <a:rPr lang="en-US" altLang="en-US" sz="1800" dirty="0"/>
              <a:t>To store larger number, use several bytes</a:t>
            </a:r>
            <a:endParaRPr lang="he-IL" altLang="en-US" sz="1800" dirty="0"/>
          </a:p>
          <a:p>
            <a:pPr lvl="1" eaLnBrk="1" hangingPunct="1"/>
            <a:endParaRPr lang="en-US" alt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1290</Words>
  <Application>Microsoft Office PowerPoint</Application>
  <PresentationFormat>On-screen Show (16:9)</PresentationFormat>
  <Paragraphs>145</Paragraphs>
  <Slides>43</Slides>
  <Notes>34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Courier New</vt:lpstr>
      <vt:lpstr>Wingdings 3</vt:lpstr>
      <vt:lpstr>Trebuchet MS</vt:lpstr>
      <vt:lpstr>Arial</vt:lpstr>
      <vt:lpstr>Georgia</vt:lpstr>
      <vt:lpstr>Roboto</vt:lpstr>
      <vt:lpstr>Wingdings</vt:lpstr>
      <vt:lpstr>Facet</vt:lpstr>
      <vt:lpstr>Swift language </vt:lpstr>
      <vt:lpstr>Swift language?!</vt:lpstr>
      <vt:lpstr>Swift language?!</vt:lpstr>
      <vt:lpstr>Necessary Hardware and Software</vt:lpstr>
      <vt:lpstr>Introduction</vt:lpstr>
      <vt:lpstr>Software</vt:lpstr>
      <vt:lpstr>Software (cont’d.)</vt:lpstr>
      <vt:lpstr>How Computers Store Data</vt:lpstr>
      <vt:lpstr>Storing Numbers</vt:lpstr>
      <vt:lpstr>Compilers and Interpreters</vt:lpstr>
      <vt:lpstr>Compilers and Interpreters (cont’d.)</vt:lpstr>
      <vt:lpstr>Compilers and Interpreters (cont’d.)</vt:lpstr>
      <vt:lpstr>PowerPoint Presentation</vt:lpstr>
      <vt:lpstr>Playgrounds</vt:lpstr>
      <vt:lpstr>Playground sections!?</vt:lpstr>
      <vt:lpstr>Playground sections!?</vt:lpstr>
      <vt:lpstr>Xcode shortcuts to boost your iOS development </vt:lpstr>
      <vt:lpstr>Comments !?</vt:lpstr>
      <vt:lpstr>Comments</vt:lpstr>
      <vt:lpstr>PowerPoint Presentation</vt:lpstr>
      <vt:lpstr>PowerPoint Presentation</vt:lpstr>
      <vt:lpstr>PowerPoint Presentation</vt:lpstr>
      <vt:lpstr>PowerPoint Presentation</vt:lpstr>
      <vt:lpstr>Rules for assigning name for variables &amp; constants</vt:lpstr>
      <vt:lpstr>Rules for assigning name for variables &amp; constants</vt:lpstr>
      <vt:lpstr>Constants &amp; Variables ???!!!!</vt:lpstr>
      <vt:lpstr>Declaring Constants</vt:lpstr>
      <vt:lpstr>Define variables</vt:lpstr>
      <vt:lpstr>Can we declare multiple constants or variables in a single line?</vt:lpstr>
      <vt:lpstr>PowerPoint Presentation</vt:lpstr>
      <vt:lpstr>Integer types</vt:lpstr>
      <vt:lpstr>Integer types</vt:lpstr>
      <vt:lpstr>PowerPoint Presentation</vt:lpstr>
      <vt:lpstr>PowerPoint Presentation</vt:lpstr>
      <vt:lpstr>PowerPoint Presentation</vt:lpstr>
      <vt:lpstr>Arbitrary underscores</vt:lpstr>
      <vt:lpstr>Error?!!</vt:lpstr>
      <vt:lpstr>PowerPoint Presentation</vt:lpstr>
      <vt:lpstr>Floating-Point Numbers </vt:lpstr>
      <vt:lpstr>Floating-Point Numbers types </vt:lpstr>
      <vt:lpstr>Floating-point and Double values</vt:lpstr>
      <vt:lpstr>Type Annotations??? </vt:lpstr>
      <vt:lpstr>Type inference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language </dc:title>
  <dc:creator>Javad Ameri</dc:creator>
  <cp:lastModifiedBy>Javad Ameri</cp:lastModifiedBy>
  <cp:revision>11</cp:revision>
  <dcterms:created xsi:type="dcterms:W3CDTF">2019-09-03T13:26:02Z</dcterms:created>
  <dcterms:modified xsi:type="dcterms:W3CDTF">2019-09-03T14:39:08Z</dcterms:modified>
</cp:coreProperties>
</file>